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59CE2B-237C-469A-9F49-775054F36AD9}" type="datetimeFigureOut">
              <a:rPr lang="fa-IR" smtClean="0"/>
              <a:pPr/>
              <a:t>07/25/1441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D41551C-699C-4299-877F-E8B66C85D22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59CE2B-237C-469A-9F49-775054F36AD9}" type="datetimeFigureOut">
              <a:rPr lang="fa-IR" smtClean="0"/>
              <a:pPr/>
              <a:t>07/25/1441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D41551C-699C-4299-877F-E8B66C85D22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86248" y="1356837"/>
            <a:ext cx="4572000" cy="2585323"/>
          </a:xfrm>
          <a:prstGeom prst="rect">
            <a:avLst/>
          </a:prstGeom>
        </p:spPr>
        <p:txBody>
          <a:bodyPr>
            <a:spAutoFit/>
          </a:bodyPr>
          <a:lstStyle/>
          <a:p>
            <a:pPr algn="ctr">
              <a:lnSpc>
                <a:spcPct val="300000"/>
              </a:lnSpc>
            </a:pP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تحقیق در عملیات (1)</a:t>
            </a:r>
          </a:p>
          <a:p>
            <a:pPr algn="ctr">
              <a:lnSpc>
                <a:spcPct val="30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رشته،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حسابداری )</a:t>
            </a:r>
          </a:p>
          <a:p>
            <a:pPr algn="ctr">
              <a:lnSpc>
                <a:spcPct val="30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تهیه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 تنظیم :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منصوری</a:t>
            </a:r>
            <a:endPar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cxnSp>
        <p:nvCxnSpPr>
          <p:cNvPr id="5" name="Straight Connector 4"/>
          <p:cNvCxnSpPr/>
          <p:nvPr/>
        </p:nvCxnSpPr>
        <p:spPr>
          <a:xfrm rot="5400000">
            <a:off x="2178033" y="4321975"/>
            <a:ext cx="3644132" cy="794"/>
          </a:xfrm>
          <a:prstGeom prst="line">
            <a:avLst/>
          </a:prstGeom>
        </p:spPr>
        <p:style>
          <a:lnRef idx="3">
            <a:schemeClr val="accent6"/>
          </a:lnRef>
          <a:fillRef idx="0">
            <a:schemeClr val="accent6"/>
          </a:fillRef>
          <a:effectRef idx="2">
            <a:schemeClr val="accent6"/>
          </a:effectRef>
          <a:fontRef idx="minor">
            <a:schemeClr val="tx1"/>
          </a:fontRef>
        </p:style>
      </p:cxnSp>
      <p:pic>
        <p:nvPicPr>
          <p:cNvPr id="6" name="Picture 2"/>
          <p:cNvPicPr>
            <a:picLocks noChangeAspect="1" noChangeArrowheads="1"/>
          </p:cNvPicPr>
          <p:nvPr/>
        </p:nvPicPr>
        <p:blipFill>
          <a:blip r:embed="rId2"/>
          <a:srcRect/>
          <a:stretch>
            <a:fillRect/>
          </a:stretch>
        </p:blipFill>
        <p:spPr bwMode="auto">
          <a:xfrm>
            <a:off x="285720" y="142852"/>
            <a:ext cx="3825995" cy="1143008"/>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56F17A71-66B3-4790-9AE2-7F4F187F56F8}" type="slidenum">
              <a:rPr lang="fa-IR" smtClean="0"/>
              <a:pPr/>
              <a:t>1</a:t>
            </a:fld>
            <a:endParaRPr lang="fa-IR"/>
          </a:p>
        </p:txBody>
      </p:sp>
      <p:sp>
        <p:nvSpPr>
          <p:cNvPr id="9" name="TextBox 8"/>
          <p:cNvSpPr txBox="1"/>
          <p:nvPr/>
        </p:nvSpPr>
        <p:spPr>
          <a:xfrm>
            <a:off x="7215206" y="1500174"/>
            <a:ext cx="1214446" cy="323165"/>
          </a:xfrm>
          <a:prstGeom prst="rect">
            <a:avLst/>
          </a:prstGeom>
          <a:noFill/>
        </p:spPr>
        <p:txBody>
          <a:bodyPr wrap="square" rtlCol="1">
            <a:spAutoFit/>
          </a:bodyPr>
          <a:lstStyle/>
          <a:p>
            <a:r>
              <a:rPr lang="fa-IR" sz="15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خلاصه کتاب</a:t>
            </a:r>
            <a:endParaRPr lang="fa-IR" sz="15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8"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10</a:t>
            </a:fld>
            <a:endParaRPr lang="fa-IR"/>
          </a:p>
        </p:txBody>
      </p:sp>
      <p:sp>
        <p:nvSpPr>
          <p:cNvPr id="3" name="TextBox 2"/>
          <p:cNvSpPr txBox="1"/>
          <p:nvPr/>
        </p:nvSpPr>
        <p:spPr>
          <a:xfrm>
            <a:off x="714348" y="428604"/>
            <a:ext cx="8072494" cy="1294072"/>
          </a:xfrm>
          <a:prstGeom prst="rect">
            <a:avLst/>
          </a:prstGeom>
          <a:noFill/>
        </p:spPr>
        <p:txBody>
          <a:bodyPr wrap="square" rtlCol="1">
            <a:spAutoFit/>
          </a:bodyPr>
          <a:lstStyle/>
          <a:p>
            <a:pPr>
              <a:lnSpc>
                <a:spcPct val="15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ابتدا جدول را به صورت ریاضی در می آوریم یعنی به جای عبارت محصول از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X</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استفاده می نماییم.</a:t>
            </a:r>
          </a:p>
          <a:p>
            <a:pPr>
              <a:lnSpc>
                <a:spcPct val="15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نکته: در این مسئله از واژه محصول استفاده شده است و در مسئله دیگر می تواند واژه دیگری بکار رود. در هر صورت ما باید واژه ها را به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X</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تبدیل نماییم</a:t>
            </a:r>
          </a:p>
        </p:txBody>
      </p:sp>
      <p:sp>
        <p:nvSpPr>
          <p:cNvPr id="1025" name="Rectangle 1"/>
          <p:cNvSpPr>
            <a:spLocks noChangeArrowheads="1"/>
          </p:cNvSpPr>
          <p:nvPr/>
        </p:nvSpPr>
        <p:spPr bwMode="auto">
          <a:xfrm>
            <a:off x="500034" y="1488032"/>
            <a:ext cx="50006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1026" name="Rectangle 2"/>
          <p:cNvSpPr>
            <a:spLocks noChangeArrowheads="1"/>
          </p:cNvSpPr>
          <p:nvPr/>
        </p:nvSpPr>
        <p:spPr bwMode="auto">
          <a:xfrm>
            <a:off x="500034" y="2137045"/>
            <a:ext cx="50003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1027" name="Rectangle 3"/>
          <p:cNvSpPr>
            <a:spLocks noChangeArrowheads="1"/>
          </p:cNvSpPr>
          <p:nvPr/>
        </p:nvSpPr>
        <p:spPr bwMode="auto">
          <a:xfrm>
            <a:off x="500034" y="2786058"/>
            <a:ext cx="50006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9" name="Right Arrow 8"/>
          <p:cNvSpPr/>
          <p:nvPr/>
        </p:nvSpPr>
        <p:spPr>
          <a:xfrm>
            <a:off x="1142976" y="1643050"/>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0" name="Right Arrow 9"/>
          <p:cNvSpPr/>
          <p:nvPr/>
        </p:nvSpPr>
        <p:spPr>
          <a:xfrm>
            <a:off x="1142976" y="2285992"/>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1" name="Right Arrow 10"/>
          <p:cNvSpPr/>
          <p:nvPr/>
        </p:nvSpPr>
        <p:spPr>
          <a:xfrm>
            <a:off x="1142976" y="2928934"/>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rtl="0"/>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2" name="TextBox 11"/>
          <p:cNvSpPr txBox="1"/>
          <p:nvPr/>
        </p:nvSpPr>
        <p:spPr>
          <a:xfrm>
            <a:off x="1643042" y="1500174"/>
            <a:ext cx="1143008" cy="369332"/>
          </a:xfrm>
          <a:prstGeom prst="rect">
            <a:avLst/>
          </a:prstGeom>
          <a:noFill/>
        </p:spPr>
        <p:txBody>
          <a:bodyPr wrap="square" rtlCol="1">
            <a:spAutoFit/>
          </a:bodyPr>
          <a:lstStyle/>
          <a:p>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محصول 1</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3" name="TextBox 12"/>
          <p:cNvSpPr txBox="1"/>
          <p:nvPr/>
        </p:nvSpPr>
        <p:spPr>
          <a:xfrm>
            <a:off x="1643042" y="2214554"/>
            <a:ext cx="1143008" cy="369332"/>
          </a:xfrm>
          <a:prstGeom prst="rect">
            <a:avLst/>
          </a:prstGeom>
          <a:noFill/>
        </p:spPr>
        <p:txBody>
          <a:bodyPr wrap="square" rtlCol="1">
            <a:spAutoFit/>
          </a:bodyPr>
          <a:lstStyle/>
          <a:p>
            <a:pPr algn="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محصول 2</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4" name="TextBox 13"/>
          <p:cNvSpPr txBox="1"/>
          <p:nvPr/>
        </p:nvSpPr>
        <p:spPr>
          <a:xfrm>
            <a:off x="1643042" y="2857496"/>
            <a:ext cx="1143008" cy="369332"/>
          </a:xfrm>
          <a:prstGeom prst="rect">
            <a:avLst/>
          </a:prstGeom>
          <a:noFill/>
        </p:spPr>
        <p:txBody>
          <a:bodyPr wrap="square" rtlCol="1">
            <a:spAutoFit/>
          </a:bodyPr>
          <a:lstStyle/>
          <a:p>
            <a:pPr algn="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محصول 3</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5" name="TextBox 14"/>
          <p:cNvSpPr txBox="1"/>
          <p:nvPr/>
        </p:nvSpPr>
        <p:spPr>
          <a:xfrm>
            <a:off x="535753" y="3532062"/>
            <a:ext cx="8072494" cy="1754326"/>
          </a:xfrm>
          <a:prstGeom prst="rect">
            <a:avLst/>
          </a:prstGeom>
          <a:noFill/>
        </p:spPr>
        <p:txBody>
          <a:bodyPr wrap="square" rtlCol="1">
            <a:spAutoFit/>
          </a:bodyPr>
          <a:lstStyle/>
          <a:p>
            <a:pPr lvl="0" algn="ctr">
              <a:lnSpc>
                <a:spcPct val="150000"/>
              </a:lnSpc>
            </a:pPr>
            <a:r>
              <a:rPr lang="fa-IR" dirty="0" smtClean="0">
                <a:solidFill>
                  <a:srgbClr val="002060"/>
                </a:solidFill>
              </a:rPr>
              <a:t>دلیل اینکه جدول را به صورت ریاضی در می آوریم این است که بتوانیم پاسخ را توسط مدل ریاضی بدست آوریم و برای این کار نمی توانیم در فرمول از کلمات محصول 1 و محصول 2 و... استفاده نماییم پس آنها را تبدیل به </a:t>
            </a:r>
            <a:r>
              <a:rPr lang="en-US" dirty="0" smtClean="0">
                <a:solidFill>
                  <a:srgbClr val="002060"/>
                </a:solidFill>
                <a:latin typeface="Times New Roman" pitchFamily="18" charset="0"/>
                <a:ea typeface="Calibri" pitchFamily="34" charset="0"/>
                <a:cs typeface="Times New Roman" pitchFamily="18" charset="0"/>
              </a:rPr>
              <a:t>X</a:t>
            </a:r>
            <a:r>
              <a:rPr lang="en-US" baseline="-30000" dirty="0" smtClean="0">
                <a:solidFill>
                  <a:srgbClr val="002060"/>
                </a:solidFill>
                <a:latin typeface="Times New Roman" pitchFamily="18" charset="0"/>
                <a:ea typeface="Calibri" pitchFamily="34" charset="0"/>
                <a:cs typeface="Times New Roman" pitchFamily="18" charset="0"/>
              </a:rPr>
              <a:t>1</a:t>
            </a:r>
            <a:r>
              <a:rPr lang="fa-IR" baseline="-30000" dirty="0" smtClean="0">
                <a:solidFill>
                  <a:srgbClr val="002060"/>
                </a:solidFill>
                <a:latin typeface="Times New Roman" pitchFamily="18" charset="0"/>
                <a:ea typeface="Calibri" pitchFamily="34" charset="0"/>
                <a:cs typeface="Times New Roman" pitchFamily="18" charset="0"/>
              </a:rPr>
              <a:t> و</a:t>
            </a:r>
            <a:r>
              <a:rPr lang="fa-IR" dirty="0" smtClean="0">
                <a:solidFill>
                  <a:srgbClr val="002060"/>
                </a:solidFill>
                <a:latin typeface="Times New Roman" pitchFamily="18" charset="0"/>
                <a:ea typeface="Calibri" pitchFamily="34" charset="0"/>
                <a:cs typeface="Times New Roman" pitchFamily="18" charset="0"/>
              </a:rPr>
              <a:t> </a:t>
            </a:r>
            <a:r>
              <a:rPr lang="en-US" dirty="0" smtClean="0">
                <a:solidFill>
                  <a:srgbClr val="002060"/>
                </a:solidFill>
                <a:latin typeface="Times New Roman" pitchFamily="18" charset="0"/>
                <a:ea typeface="Calibri" pitchFamily="34" charset="0"/>
                <a:cs typeface="Times New Roman" pitchFamily="18" charset="0"/>
              </a:rPr>
              <a:t>X</a:t>
            </a:r>
            <a:r>
              <a:rPr lang="en-US" baseline="-30000" dirty="0" smtClean="0">
                <a:solidFill>
                  <a:srgbClr val="002060"/>
                </a:solidFill>
                <a:latin typeface="Times New Roman" pitchFamily="18" charset="0"/>
                <a:ea typeface="Calibri" pitchFamily="34" charset="0"/>
                <a:cs typeface="Times New Roman" pitchFamily="18" charset="0"/>
              </a:rPr>
              <a:t>2</a:t>
            </a:r>
            <a:r>
              <a:rPr lang="fa-IR" baseline="-30000" dirty="0" smtClean="0">
                <a:solidFill>
                  <a:srgbClr val="002060"/>
                </a:solidFill>
                <a:latin typeface="Times New Roman" pitchFamily="18" charset="0"/>
                <a:ea typeface="Calibri" pitchFamily="34" charset="0"/>
                <a:cs typeface="Times New Roman" pitchFamily="18" charset="0"/>
              </a:rPr>
              <a:t>  </a:t>
            </a:r>
            <a:r>
              <a:rPr lang="fa-IR" dirty="0" smtClean="0">
                <a:solidFill>
                  <a:srgbClr val="002060"/>
                </a:solidFill>
                <a:latin typeface="Times New Roman" pitchFamily="18" charset="0"/>
                <a:ea typeface="Calibri" pitchFamily="34" charset="0"/>
                <a:cs typeface="Times New Roman" pitchFamily="18" charset="0"/>
              </a:rPr>
              <a:t> و... می نماییم </a:t>
            </a:r>
            <a:endParaRPr lang="en-US" dirty="0" smtClean="0">
              <a:ln w="10541" cmpd="sng">
                <a:solidFill>
                  <a:schemeClr val="accent1">
                    <a:shade val="88000"/>
                    <a:satMod val="110000"/>
                  </a:schemeClr>
                </a:solidFill>
                <a:prstDash val="solid"/>
              </a:ln>
              <a:solidFill>
                <a:srgbClr val="002060"/>
              </a:solidFill>
              <a:latin typeface="Arial" pitchFamily="34" charset="0"/>
              <a:cs typeface="Arial" pitchFamily="34" charset="0"/>
            </a:endParaRPr>
          </a:p>
          <a:p>
            <a:pPr algn="ctr">
              <a:lnSpc>
                <a:spcPct val="150000"/>
              </a:lnSpc>
            </a:pPr>
            <a:endParaRPr lang="fa-IR" dirty="0">
              <a:solidFill>
                <a:srgbClr val="002060"/>
              </a:solidFill>
            </a:endParaRPr>
          </a:p>
        </p:txBody>
      </p:sp>
      <p:sp>
        <p:nvSpPr>
          <p:cNvPr id="16"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11</a:t>
            </a:fld>
            <a:endParaRPr lang="fa-IR"/>
          </a:p>
        </p:txBody>
      </p:sp>
      <p:graphicFrame>
        <p:nvGraphicFramePr>
          <p:cNvPr id="10" name="Table 9"/>
          <p:cNvGraphicFramePr>
            <a:graphicFrameLocks noGrp="1"/>
          </p:cNvGraphicFramePr>
          <p:nvPr/>
        </p:nvGraphicFramePr>
        <p:xfrm>
          <a:off x="1228407" y="1285860"/>
          <a:ext cx="6687185" cy="1483360"/>
        </p:xfrm>
        <a:graphic>
          <a:graphicData uri="http://schemas.openxmlformats.org/drawingml/2006/table">
            <a:tbl>
              <a:tblPr rtl="1" firstRow="1" bandRow="1">
                <a:tableStyleId>{C4B1156A-380E-4F78-BDF5-A606A8083BF9}</a:tableStyleId>
              </a:tblPr>
              <a:tblGrid>
                <a:gridCol w="1681480"/>
                <a:gridCol w="1219200"/>
                <a:gridCol w="1219200"/>
                <a:gridCol w="1219200"/>
                <a:gridCol w="1348105"/>
              </a:tblGrid>
              <a:tr h="370840">
                <a:tc>
                  <a:txBody>
                    <a:bodyPr/>
                    <a:lstStyle/>
                    <a:p>
                      <a:pPr algn="ctr" rtl="1"/>
                      <a:r>
                        <a:rPr lang="fa-IR" dirty="0" smtClean="0"/>
                        <a:t>میزان منابع موجود</a:t>
                      </a:r>
                      <a:endParaRPr lang="fa-IR" b="1" dirty="0"/>
                    </a:p>
                  </a:txBody>
                  <a:tcPr anchor="ctr"/>
                </a:tc>
                <a:tc>
                  <a:txBody>
                    <a:bodyPr/>
                    <a:lstStyle/>
                    <a:p>
                      <a:pPr algn="ctr" rtl="1"/>
                      <a:r>
                        <a:rPr lang="fa-IR" dirty="0" smtClean="0"/>
                        <a:t>محصول3</a:t>
                      </a:r>
                      <a:endParaRPr lang="fa-IR" b="1" dirty="0"/>
                    </a:p>
                  </a:txBody>
                  <a:tcPr anchor="ctr"/>
                </a:tc>
                <a:tc>
                  <a:txBody>
                    <a:bodyPr/>
                    <a:lstStyle/>
                    <a:p>
                      <a:pPr algn="ctr" rtl="1"/>
                      <a:r>
                        <a:rPr lang="fa-IR" dirty="0" smtClean="0"/>
                        <a:t>محصول2</a:t>
                      </a:r>
                      <a:endParaRPr lang="fa-IR" b="1" dirty="0"/>
                    </a:p>
                  </a:txBody>
                  <a:tcPr anchor="ctr"/>
                </a:tc>
                <a:tc>
                  <a:txBody>
                    <a:bodyPr/>
                    <a:lstStyle/>
                    <a:p>
                      <a:pPr algn="ctr" rtl="1"/>
                      <a:r>
                        <a:rPr lang="fa-IR" dirty="0" smtClean="0"/>
                        <a:t>محصول1</a:t>
                      </a:r>
                      <a:endParaRPr lang="fa-IR" b="1" dirty="0"/>
                    </a:p>
                  </a:txBody>
                  <a:tcPr anchor="ctr"/>
                </a:tc>
                <a:tc>
                  <a:txBody>
                    <a:bodyPr/>
                    <a:lstStyle/>
                    <a:p>
                      <a:pPr algn="ctr" rtl="1"/>
                      <a:endParaRPr lang="fa-IR" b="0"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200نفر</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5</a:t>
                      </a:r>
                      <a:endParaRPr lang="fa-IR" b="0" dirty="0"/>
                    </a:p>
                  </a:txBody>
                  <a:tcPr anchor="ctr"/>
                </a:tc>
                <a:tc>
                  <a:txBody>
                    <a:bodyPr/>
                    <a:lstStyle/>
                    <a:p>
                      <a:pPr algn="ctr" rtl="1"/>
                      <a:r>
                        <a:rPr lang="fa-IR" dirty="0" smtClean="0"/>
                        <a:t>2</a:t>
                      </a:r>
                      <a:endParaRPr lang="fa-IR" b="0" dirty="0"/>
                    </a:p>
                  </a:txBody>
                  <a:tcPr anchor="ctr"/>
                </a:tc>
                <a:tc>
                  <a:txBody>
                    <a:bodyPr/>
                    <a:lstStyle/>
                    <a:p>
                      <a:pPr algn="ctr" rtl="1"/>
                      <a:r>
                        <a:rPr lang="fa-IR" dirty="0" smtClean="0"/>
                        <a:t>6</a:t>
                      </a:r>
                      <a:endParaRPr lang="fa-IR" b="0" dirty="0"/>
                    </a:p>
                  </a:txBody>
                  <a:tcPr anchor="ctr"/>
                </a:tc>
                <a:tc>
                  <a:txBody>
                    <a:bodyPr/>
                    <a:lstStyle/>
                    <a:p>
                      <a:pPr algn="ctr" rtl="1"/>
                      <a:r>
                        <a:rPr lang="fa-IR" dirty="0" smtClean="0"/>
                        <a:t>نیروی انسانی</a:t>
                      </a:r>
                      <a:endParaRPr lang="fa-IR" b="1"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150 کیلوگرم</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3</a:t>
                      </a:r>
                      <a:endParaRPr lang="fa-IR" b="0" dirty="0"/>
                    </a:p>
                  </a:txBody>
                  <a:tcPr anchor="ctr"/>
                </a:tc>
                <a:tc>
                  <a:txBody>
                    <a:bodyPr/>
                    <a:lstStyle/>
                    <a:p>
                      <a:pPr algn="ctr" rtl="1"/>
                      <a:r>
                        <a:rPr lang="fa-IR" dirty="0" smtClean="0"/>
                        <a:t>5</a:t>
                      </a:r>
                      <a:endParaRPr lang="fa-IR" b="0" dirty="0"/>
                    </a:p>
                  </a:txBody>
                  <a:tcPr anchor="ctr"/>
                </a:tc>
                <a:tc>
                  <a:txBody>
                    <a:bodyPr/>
                    <a:lstStyle/>
                    <a:p>
                      <a:pPr algn="ctr" rtl="1"/>
                      <a:r>
                        <a:rPr lang="fa-IR" dirty="0" smtClean="0"/>
                        <a:t>4</a:t>
                      </a:r>
                      <a:endParaRPr lang="fa-IR" b="0" dirty="0"/>
                    </a:p>
                  </a:txBody>
                  <a:tcPr anchor="ctr"/>
                </a:tc>
                <a:tc>
                  <a:txBody>
                    <a:bodyPr/>
                    <a:lstStyle/>
                    <a:p>
                      <a:pPr algn="ctr" rtl="1"/>
                      <a:r>
                        <a:rPr lang="fa-IR" dirty="0" smtClean="0"/>
                        <a:t>مواد اولیه</a:t>
                      </a:r>
                      <a:endParaRPr lang="fa-IR" b="1" dirty="0"/>
                    </a:p>
                  </a:txBody>
                  <a:tcPr anchor="ctr"/>
                </a:tc>
              </a:tr>
              <a:tr h="370840">
                <a:tc>
                  <a:txBody>
                    <a:bodyPr/>
                    <a:lstStyle/>
                    <a:p>
                      <a:pPr algn="ctr" rtl="1"/>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40</a:t>
                      </a:r>
                      <a:endParaRPr lang="fa-IR" b="0" dirty="0"/>
                    </a:p>
                  </a:txBody>
                  <a:tcPr anchor="ctr"/>
                </a:tc>
                <a:tc>
                  <a:txBody>
                    <a:bodyPr/>
                    <a:lstStyle/>
                    <a:p>
                      <a:pPr algn="ctr" rtl="1"/>
                      <a:r>
                        <a:rPr lang="fa-IR" dirty="0" smtClean="0"/>
                        <a:t>میزان سوددهی</a:t>
                      </a:r>
                      <a:endParaRPr lang="fa-IR" b="1" dirty="0"/>
                    </a:p>
                  </a:txBody>
                  <a:tcPr anchor="ctr"/>
                </a:tc>
              </a:tr>
            </a:tbl>
          </a:graphicData>
        </a:graphic>
      </p:graphicFrame>
      <p:sp>
        <p:nvSpPr>
          <p:cNvPr id="14" name="Curved Right Arrow 13"/>
          <p:cNvSpPr/>
          <p:nvPr/>
        </p:nvSpPr>
        <p:spPr>
          <a:xfrm>
            <a:off x="2428860" y="1500174"/>
            <a:ext cx="428628"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7" name="Curved Right Arrow 16"/>
          <p:cNvSpPr/>
          <p:nvPr/>
        </p:nvSpPr>
        <p:spPr>
          <a:xfrm>
            <a:off x="3643306" y="1500174"/>
            <a:ext cx="428628"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8" name="Curved Right Arrow 17"/>
          <p:cNvSpPr/>
          <p:nvPr/>
        </p:nvSpPr>
        <p:spPr>
          <a:xfrm>
            <a:off x="4857752" y="1500174"/>
            <a:ext cx="428628"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9" name="Rectangle 18"/>
          <p:cNvSpPr/>
          <p:nvPr/>
        </p:nvSpPr>
        <p:spPr>
          <a:xfrm>
            <a:off x="2857488" y="3488296"/>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lang="fa-IR" dirty="0"/>
          </a:p>
        </p:txBody>
      </p:sp>
      <p:sp>
        <p:nvSpPr>
          <p:cNvPr id="20" name="Rectangle 19"/>
          <p:cNvSpPr/>
          <p:nvPr/>
        </p:nvSpPr>
        <p:spPr>
          <a:xfrm>
            <a:off x="4123536" y="3345420"/>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lang="fa-IR" dirty="0"/>
          </a:p>
        </p:txBody>
      </p:sp>
      <p:sp>
        <p:nvSpPr>
          <p:cNvPr id="21" name="Rectangle 20"/>
          <p:cNvSpPr/>
          <p:nvPr/>
        </p:nvSpPr>
        <p:spPr>
          <a:xfrm>
            <a:off x="5409420" y="3416858"/>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lang="fa-IR" dirty="0"/>
          </a:p>
        </p:txBody>
      </p:sp>
      <p:sp>
        <p:nvSpPr>
          <p:cNvPr id="25" name="Curved Left Arrow 24"/>
          <p:cNvSpPr/>
          <p:nvPr/>
        </p:nvSpPr>
        <p:spPr>
          <a:xfrm>
            <a:off x="5786446" y="2500306"/>
            <a:ext cx="500066" cy="1785950"/>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6" name="Curved Left Arrow 25"/>
          <p:cNvSpPr/>
          <p:nvPr/>
        </p:nvSpPr>
        <p:spPr>
          <a:xfrm>
            <a:off x="4572000" y="2428868"/>
            <a:ext cx="500066" cy="1857388"/>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7" name="Curved Left Arrow 26"/>
          <p:cNvSpPr/>
          <p:nvPr/>
        </p:nvSpPr>
        <p:spPr>
          <a:xfrm>
            <a:off x="3357554" y="2500306"/>
            <a:ext cx="500066" cy="1785950"/>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8" name="Rectangle 27"/>
          <p:cNvSpPr/>
          <p:nvPr/>
        </p:nvSpPr>
        <p:spPr>
          <a:xfrm>
            <a:off x="2884948" y="4131238"/>
            <a:ext cx="415498"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40</a:t>
            </a:r>
            <a:endParaRPr lang="fa-IR" dirty="0"/>
          </a:p>
        </p:txBody>
      </p:sp>
      <p:sp>
        <p:nvSpPr>
          <p:cNvPr id="29" name="Rectangle 28"/>
          <p:cNvSpPr/>
          <p:nvPr/>
        </p:nvSpPr>
        <p:spPr>
          <a:xfrm>
            <a:off x="4099394" y="4059800"/>
            <a:ext cx="415498"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30</a:t>
            </a:r>
            <a:endParaRPr lang="fa-IR" dirty="0"/>
          </a:p>
        </p:txBody>
      </p:sp>
      <p:sp>
        <p:nvSpPr>
          <p:cNvPr id="30" name="Rectangle 29"/>
          <p:cNvSpPr/>
          <p:nvPr/>
        </p:nvSpPr>
        <p:spPr>
          <a:xfrm>
            <a:off x="5313840" y="4059800"/>
            <a:ext cx="415498"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30</a:t>
            </a:r>
            <a:endParaRPr lang="fa-IR" dirty="0"/>
          </a:p>
        </p:txBody>
      </p:sp>
      <p:sp>
        <p:nvSpPr>
          <p:cNvPr id="36" name="Rectangle 35"/>
          <p:cNvSpPr/>
          <p:nvPr/>
        </p:nvSpPr>
        <p:spPr>
          <a:xfrm>
            <a:off x="1071538" y="1214422"/>
            <a:ext cx="5214974" cy="500066"/>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3" name="Rectangle 1"/>
          <p:cNvSpPr>
            <a:spLocks noChangeArrowheads="1"/>
          </p:cNvSpPr>
          <p:nvPr/>
        </p:nvSpPr>
        <p:spPr bwMode="auto">
          <a:xfrm>
            <a:off x="1571604" y="5572140"/>
            <a:ext cx="3857652" cy="461665"/>
          </a:xfrm>
          <a:prstGeom prst="rect">
            <a:avLst/>
          </a:prstGeom>
          <a:noFill/>
          <a:ln>
            <a:noFill/>
            <a:headEnd/>
            <a:tailEnd/>
          </a:ln>
          <a:effectLst>
            <a:outerShdw dir="3420000" rotWithShape="0">
              <a:srgbClr val="000000">
                <a:alpha val="50000"/>
              </a:srgbClr>
            </a:outerShdw>
          </a:effectLst>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smtClean="0">
                <a:solidFill>
                  <a:schemeClr val="tx1"/>
                </a:solidFill>
                <a:latin typeface="Times New Roman" pitchFamily="18" charset="0"/>
                <a:ea typeface="Calibri" pitchFamily="34" charset="0"/>
                <a:cs typeface="Times New Roman" pitchFamily="18" charset="0"/>
              </a:rPr>
              <a:t>Max Z = 40x</a:t>
            </a:r>
            <a:r>
              <a:rPr kumimoji="0" lang="en-US" sz="2400" i="0" u="none" strike="noStrike" normalizeH="0" baseline="-30000" dirty="0" smtClean="0">
                <a:solidFill>
                  <a:schemeClr val="tx1"/>
                </a:solidFill>
                <a:latin typeface="Times New Roman" pitchFamily="18" charset="0"/>
                <a:ea typeface="Calibri" pitchFamily="34" charset="0"/>
                <a:cs typeface="Times New Roman" pitchFamily="18" charset="0"/>
              </a:rPr>
              <a:t>1</a:t>
            </a:r>
            <a:r>
              <a:rPr kumimoji="0" lang="en-US" sz="2400" i="0" u="none" strike="noStrike" normalizeH="0" baseline="0" dirty="0" smtClean="0">
                <a:solidFill>
                  <a:schemeClr val="tx1"/>
                </a:solidFill>
                <a:latin typeface="Times New Roman" pitchFamily="18" charset="0"/>
                <a:ea typeface="Calibri" pitchFamily="34" charset="0"/>
                <a:cs typeface="Times New Roman" pitchFamily="18" charset="0"/>
              </a:rPr>
              <a:t> + 30x</a:t>
            </a:r>
            <a:r>
              <a:rPr kumimoji="0" lang="en-US" sz="2400" i="0" u="none" strike="noStrike" normalizeH="0" baseline="-30000" dirty="0" smtClean="0">
                <a:solidFill>
                  <a:schemeClr val="tx1"/>
                </a:solidFill>
                <a:latin typeface="Times New Roman" pitchFamily="18" charset="0"/>
                <a:ea typeface="Calibri" pitchFamily="34" charset="0"/>
                <a:cs typeface="Times New Roman" pitchFamily="18" charset="0"/>
              </a:rPr>
              <a:t>2</a:t>
            </a:r>
            <a:r>
              <a:rPr kumimoji="0" lang="en-US" sz="2400" i="0" u="none" strike="noStrike" normalizeH="0" baseline="0" dirty="0" smtClean="0">
                <a:solidFill>
                  <a:schemeClr val="tx1"/>
                </a:solidFill>
                <a:latin typeface="Times New Roman" pitchFamily="18" charset="0"/>
                <a:ea typeface="Calibri" pitchFamily="34" charset="0"/>
                <a:cs typeface="Times New Roman" pitchFamily="18" charset="0"/>
              </a:rPr>
              <a:t> + 30x</a:t>
            </a:r>
            <a:r>
              <a:rPr kumimoji="0" lang="en-US" sz="2400" i="0" u="none" strike="noStrike" normalizeH="0" baseline="-30000" dirty="0" smtClean="0">
                <a:solidFill>
                  <a:schemeClr val="tx1"/>
                </a:solidFill>
                <a:latin typeface="Times New Roman" pitchFamily="18" charset="0"/>
                <a:ea typeface="Calibri" pitchFamily="34" charset="0"/>
                <a:cs typeface="Times New Roman" pitchFamily="18" charset="0"/>
              </a:rPr>
              <a:t>3</a:t>
            </a:r>
            <a:endParaRPr kumimoji="0" lang="en-US" sz="2400" i="0" u="none" strike="noStrike" normalizeH="0" baseline="0" dirty="0" smtClean="0">
              <a:solidFill>
                <a:schemeClr val="tx1"/>
              </a:solidFill>
              <a:latin typeface="Arial" pitchFamily="34" charset="0"/>
              <a:cs typeface="Arial" pitchFamily="34" charset="0"/>
            </a:endParaRPr>
          </a:p>
        </p:txBody>
      </p:sp>
      <p:sp>
        <p:nvSpPr>
          <p:cNvPr id="24" name="Rectangle 23"/>
          <p:cNvSpPr/>
          <p:nvPr/>
        </p:nvSpPr>
        <p:spPr>
          <a:xfrm>
            <a:off x="1071538" y="2357430"/>
            <a:ext cx="7072362" cy="500066"/>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1" name="TextBox 30"/>
          <p:cNvSpPr txBox="1"/>
          <p:nvPr/>
        </p:nvSpPr>
        <p:spPr>
          <a:xfrm>
            <a:off x="2214546" y="345024"/>
            <a:ext cx="6572296" cy="400110"/>
          </a:xfrm>
          <a:prstGeom prst="rect">
            <a:avLst/>
          </a:prstGeom>
          <a:noFill/>
        </p:spPr>
        <p:txBody>
          <a:bodyPr wrap="square" rtlCol="1">
            <a:spAutoFit/>
          </a:bodyPr>
          <a:lstStyle/>
          <a:p>
            <a:r>
              <a:rPr lang="fa-IR"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بعد از نوشتن مدل ریاضی برای حداکثر کردن سود </a:t>
            </a:r>
            <a:r>
              <a:rPr lang="fa-IR" sz="2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تابع هدف </a:t>
            </a:r>
            <a:r>
              <a:rPr lang="fa-IR"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را رسم می کنیم</a:t>
            </a:r>
          </a:p>
        </p:txBody>
      </p:sp>
      <p:sp>
        <p:nvSpPr>
          <p:cNvPr id="34" name="Left Arrow 33"/>
          <p:cNvSpPr/>
          <p:nvPr/>
        </p:nvSpPr>
        <p:spPr>
          <a:xfrm rot="657765">
            <a:off x="5370010" y="5689072"/>
            <a:ext cx="1285884" cy="584922"/>
          </a:xfrm>
          <a:prstGeom prst="lef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تابع هدف</a:t>
            </a:r>
            <a:endParaRPr lang="fa-I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2" name="Rectangle 41"/>
          <p:cNvSpPr/>
          <p:nvPr/>
        </p:nvSpPr>
        <p:spPr>
          <a:xfrm>
            <a:off x="2571736" y="4714884"/>
            <a:ext cx="71438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atin typeface="Times New Roman" pitchFamily="18" charset="0"/>
                <a:ea typeface="Calibri" pitchFamily="34" charset="0"/>
                <a:cs typeface="Times New Roman" pitchFamily="18" charset="0"/>
              </a:rPr>
              <a:t>40x</a:t>
            </a:r>
            <a:r>
              <a:rPr lang="en-US" baseline="-30000" dirty="0" smtClean="0">
                <a:latin typeface="Times New Roman" pitchFamily="18" charset="0"/>
                <a:ea typeface="Calibri" pitchFamily="34" charset="0"/>
                <a:cs typeface="Times New Roman" pitchFamily="18" charset="0"/>
              </a:rPr>
              <a:t>1</a:t>
            </a:r>
            <a:endParaRPr lang="fa-IR" dirty="0"/>
          </a:p>
        </p:txBody>
      </p:sp>
      <p:sp>
        <p:nvSpPr>
          <p:cNvPr id="43" name="Rectangle 42"/>
          <p:cNvSpPr/>
          <p:nvPr/>
        </p:nvSpPr>
        <p:spPr>
          <a:xfrm>
            <a:off x="4071934" y="4714884"/>
            <a:ext cx="71438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atin typeface="Times New Roman" pitchFamily="18" charset="0"/>
                <a:ea typeface="Calibri" pitchFamily="34" charset="0"/>
                <a:cs typeface="Times New Roman" pitchFamily="18" charset="0"/>
              </a:rPr>
              <a:t>30x</a:t>
            </a:r>
            <a:r>
              <a:rPr lang="en-US" baseline="-30000" dirty="0" smtClean="0">
                <a:latin typeface="Times New Roman" pitchFamily="18" charset="0"/>
                <a:ea typeface="Calibri" pitchFamily="34" charset="0"/>
                <a:cs typeface="Times New Roman" pitchFamily="18" charset="0"/>
              </a:rPr>
              <a:t>2</a:t>
            </a:r>
            <a:endParaRPr lang="fa-IR" dirty="0"/>
          </a:p>
        </p:txBody>
      </p:sp>
      <p:sp>
        <p:nvSpPr>
          <p:cNvPr id="44" name="Rectangle 43"/>
          <p:cNvSpPr/>
          <p:nvPr/>
        </p:nvSpPr>
        <p:spPr>
          <a:xfrm>
            <a:off x="5214942" y="4714884"/>
            <a:ext cx="71438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atin typeface="Times New Roman" pitchFamily="18" charset="0"/>
                <a:ea typeface="Calibri" pitchFamily="34" charset="0"/>
                <a:cs typeface="Times New Roman" pitchFamily="18" charset="0"/>
              </a:rPr>
              <a:t>30x</a:t>
            </a:r>
            <a:r>
              <a:rPr lang="en-US" baseline="-30000" dirty="0" smtClean="0">
                <a:latin typeface="Times New Roman" pitchFamily="18" charset="0"/>
                <a:ea typeface="Calibri" pitchFamily="34" charset="0"/>
                <a:cs typeface="Times New Roman" pitchFamily="18" charset="0"/>
              </a:rPr>
              <a:t>3</a:t>
            </a:r>
            <a:endParaRPr lang="fa-IR" dirty="0"/>
          </a:p>
        </p:txBody>
      </p:sp>
      <p:sp>
        <p:nvSpPr>
          <p:cNvPr id="33" name="Curved Right Arrow 32"/>
          <p:cNvSpPr/>
          <p:nvPr/>
        </p:nvSpPr>
        <p:spPr>
          <a:xfrm rot="1887507">
            <a:off x="1404483" y="4695573"/>
            <a:ext cx="500066" cy="1143008"/>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cxnSp>
        <p:nvCxnSpPr>
          <p:cNvPr id="45" name="Straight Connector 44"/>
          <p:cNvCxnSpPr/>
          <p:nvPr/>
        </p:nvCxnSpPr>
        <p:spPr>
          <a:xfrm rot="10800000">
            <a:off x="1643042" y="4572008"/>
            <a:ext cx="6215106" cy="1588"/>
          </a:xfrm>
          <a:prstGeom prst="line">
            <a:avLst/>
          </a:prstGeom>
        </p:spPr>
        <p:style>
          <a:lnRef idx="2">
            <a:schemeClr val="dk1"/>
          </a:lnRef>
          <a:fillRef idx="0">
            <a:schemeClr val="dk1"/>
          </a:fillRef>
          <a:effectRef idx="1">
            <a:schemeClr val="dk1"/>
          </a:effectRef>
          <a:fontRef idx="minor">
            <a:schemeClr val="tx1"/>
          </a:fontRef>
        </p:style>
      </p:cxnSp>
      <p:sp>
        <p:nvSpPr>
          <p:cNvPr id="32" name="Rectangle 31"/>
          <p:cNvSpPr/>
          <p:nvPr/>
        </p:nvSpPr>
        <p:spPr>
          <a:xfrm>
            <a:off x="2214546" y="4572008"/>
            <a:ext cx="3929090" cy="642942"/>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35" name="TextBox 34"/>
          <p:cNvSpPr txBox="1"/>
          <p:nvPr/>
        </p:nvSpPr>
        <p:spPr>
          <a:xfrm>
            <a:off x="1071538" y="6286520"/>
            <a:ext cx="4286280" cy="369332"/>
          </a:xfrm>
          <a:prstGeom prst="rect">
            <a:avLst/>
          </a:prstGeom>
          <a:noFill/>
        </p:spPr>
        <p:txBody>
          <a:bodyPr wrap="square" rtlCol="1">
            <a:spAutoFit/>
          </a:bodyPr>
          <a:lstStyle/>
          <a:p>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به دلیل حداکثرسازی سود از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MAX</a:t>
            </a:r>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استفاده می نماییم</a:t>
            </a:r>
            <a:endPar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urved Right Arrow 37"/>
          <p:cNvSpPr/>
          <p:nvPr/>
        </p:nvSpPr>
        <p:spPr>
          <a:xfrm>
            <a:off x="571472" y="714356"/>
            <a:ext cx="357190" cy="1000132"/>
          </a:xfrm>
          <a:prstGeom prst="curvedRightArrow">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solidFill>
                <a:schemeClr val="tx1"/>
              </a:solidFill>
            </a:endParaRPr>
          </a:p>
        </p:txBody>
      </p:sp>
      <p:sp>
        <p:nvSpPr>
          <p:cNvPr id="4" name="TextBox 3"/>
          <p:cNvSpPr txBox="1"/>
          <p:nvPr/>
        </p:nvSpPr>
        <p:spPr>
          <a:xfrm>
            <a:off x="6000760" y="428604"/>
            <a:ext cx="2571768"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حال محدودیت ها را می نویسیم</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27649" name="Rectangle 1"/>
          <p:cNvSpPr>
            <a:spLocks noChangeArrowheads="1"/>
          </p:cNvSpPr>
          <p:nvPr/>
        </p:nvSpPr>
        <p:spPr bwMode="auto">
          <a:xfrm>
            <a:off x="1785918" y="5384085"/>
            <a:ext cx="300036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6x</a:t>
            </a:r>
            <a:r>
              <a:rPr kumimoji="0" lang="en-US" sz="24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r>
              <a:rPr kumimoji="0" lang="en-US" sz="24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+ 2x</a:t>
            </a:r>
            <a:r>
              <a:rPr kumimoji="0" lang="en-US" sz="24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r>
              <a:rPr kumimoji="0" lang="en-US" sz="24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+ 5x</a:t>
            </a:r>
            <a:r>
              <a:rPr kumimoji="0" lang="en-US" sz="24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r>
              <a:rPr kumimoji="0" lang="en-US" sz="24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a:t>
            </a:r>
            <a:r>
              <a:rPr kumimoji="0" lang="en-US" sz="2400"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200</a:t>
            </a:r>
            <a:endParaRPr kumimoji="0" lang="en-US" sz="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endParaRPr>
          </a:p>
        </p:txBody>
      </p:sp>
      <p:graphicFrame>
        <p:nvGraphicFramePr>
          <p:cNvPr id="10" name="Table 9"/>
          <p:cNvGraphicFramePr>
            <a:graphicFrameLocks noGrp="1"/>
          </p:cNvGraphicFramePr>
          <p:nvPr/>
        </p:nvGraphicFramePr>
        <p:xfrm>
          <a:off x="1228407" y="1142984"/>
          <a:ext cx="6687185" cy="1483360"/>
        </p:xfrm>
        <a:graphic>
          <a:graphicData uri="http://schemas.openxmlformats.org/drawingml/2006/table">
            <a:tbl>
              <a:tblPr rtl="1" firstRow="1" bandRow="1">
                <a:tableStyleId>{C4B1156A-380E-4F78-BDF5-A606A8083BF9}</a:tableStyleId>
              </a:tblPr>
              <a:tblGrid>
                <a:gridCol w="1681480"/>
                <a:gridCol w="1219200"/>
                <a:gridCol w="1219200"/>
                <a:gridCol w="1219200"/>
                <a:gridCol w="1348105"/>
              </a:tblGrid>
              <a:tr h="370840">
                <a:tc>
                  <a:txBody>
                    <a:bodyPr/>
                    <a:lstStyle/>
                    <a:p>
                      <a:pPr algn="ctr" rtl="1"/>
                      <a:r>
                        <a:rPr lang="fa-IR" dirty="0" smtClean="0"/>
                        <a:t>میزان منابع موجود</a:t>
                      </a:r>
                      <a:endParaRPr lang="fa-IR" b="1" dirty="0"/>
                    </a:p>
                  </a:txBody>
                  <a:tcPr anchor="ctr"/>
                </a:tc>
                <a:tc>
                  <a:txBody>
                    <a:bodyPr/>
                    <a:lstStyle/>
                    <a:p>
                      <a:pPr algn="ctr" rtl="1"/>
                      <a:r>
                        <a:rPr lang="fa-IR" dirty="0" smtClean="0"/>
                        <a:t>محصول3</a:t>
                      </a:r>
                      <a:endParaRPr lang="fa-IR" b="1" dirty="0"/>
                    </a:p>
                  </a:txBody>
                  <a:tcPr anchor="ctr"/>
                </a:tc>
                <a:tc>
                  <a:txBody>
                    <a:bodyPr/>
                    <a:lstStyle/>
                    <a:p>
                      <a:pPr algn="ctr" rtl="1"/>
                      <a:r>
                        <a:rPr lang="fa-IR" dirty="0" smtClean="0"/>
                        <a:t>محصول2</a:t>
                      </a:r>
                      <a:endParaRPr lang="fa-IR" b="1" dirty="0"/>
                    </a:p>
                  </a:txBody>
                  <a:tcPr anchor="ctr"/>
                </a:tc>
                <a:tc>
                  <a:txBody>
                    <a:bodyPr/>
                    <a:lstStyle/>
                    <a:p>
                      <a:pPr algn="ctr" rtl="1"/>
                      <a:r>
                        <a:rPr lang="fa-IR" dirty="0" smtClean="0"/>
                        <a:t>محصول1</a:t>
                      </a:r>
                      <a:endParaRPr lang="fa-IR" b="1" dirty="0"/>
                    </a:p>
                  </a:txBody>
                  <a:tcPr anchor="ctr"/>
                </a:tc>
                <a:tc>
                  <a:txBody>
                    <a:bodyPr/>
                    <a:lstStyle/>
                    <a:p>
                      <a:pPr algn="ctr" rtl="1"/>
                      <a:endParaRPr lang="fa-IR" b="0"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200نفر</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5</a:t>
                      </a:r>
                      <a:endParaRPr lang="fa-IR" b="0" dirty="0"/>
                    </a:p>
                  </a:txBody>
                  <a:tcPr anchor="ctr"/>
                </a:tc>
                <a:tc>
                  <a:txBody>
                    <a:bodyPr/>
                    <a:lstStyle/>
                    <a:p>
                      <a:pPr algn="ctr" rtl="1"/>
                      <a:r>
                        <a:rPr lang="fa-IR" dirty="0" smtClean="0"/>
                        <a:t>2</a:t>
                      </a:r>
                      <a:endParaRPr lang="fa-IR" b="0" dirty="0"/>
                    </a:p>
                  </a:txBody>
                  <a:tcPr anchor="ctr"/>
                </a:tc>
                <a:tc>
                  <a:txBody>
                    <a:bodyPr/>
                    <a:lstStyle/>
                    <a:p>
                      <a:pPr algn="ctr" rtl="1"/>
                      <a:r>
                        <a:rPr lang="fa-IR" dirty="0" smtClean="0"/>
                        <a:t>6</a:t>
                      </a:r>
                      <a:endParaRPr lang="fa-IR" b="0" dirty="0"/>
                    </a:p>
                  </a:txBody>
                  <a:tcPr anchor="ctr"/>
                </a:tc>
                <a:tc>
                  <a:txBody>
                    <a:bodyPr/>
                    <a:lstStyle/>
                    <a:p>
                      <a:pPr algn="ctr" rtl="1"/>
                      <a:r>
                        <a:rPr lang="fa-IR" dirty="0" smtClean="0"/>
                        <a:t>نیروی انسانی</a:t>
                      </a:r>
                      <a:endParaRPr lang="fa-IR" b="1"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150 کیلوگرم</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3</a:t>
                      </a:r>
                      <a:endParaRPr lang="fa-IR" b="0" dirty="0"/>
                    </a:p>
                  </a:txBody>
                  <a:tcPr anchor="ctr"/>
                </a:tc>
                <a:tc>
                  <a:txBody>
                    <a:bodyPr/>
                    <a:lstStyle/>
                    <a:p>
                      <a:pPr algn="ctr" rtl="1"/>
                      <a:r>
                        <a:rPr lang="fa-IR" dirty="0" smtClean="0"/>
                        <a:t>5</a:t>
                      </a:r>
                      <a:endParaRPr lang="fa-IR" b="0" dirty="0"/>
                    </a:p>
                  </a:txBody>
                  <a:tcPr anchor="ctr"/>
                </a:tc>
                <a:tc>
                  <a:txBody>
                    <a:bodyPr/>
                    <a:lstStyle/>
                    <a:p>
                      <a:pPr algn="ctr" rtl="1"/>
                      <a:r>
                        <a:rPr lang="fa-IR" dirty="0" smtClean="0"/>
                        <a:t>4</a:t>
                      </a:r>
                      <a:endParaRPr lang="fa-IR" b="0" dirty="0"/>
                    </a:p>
                  </a:txBody>
                  <a:tcPr anchor="ctr"/>
                </a:tc>
                <a:tc>
                  <a:txBody>
                    <a:bodyPr/>
                    <a:lstStyle/>
                    <a:p>
                      <a:pPr algn="ctr" rtl="1"/>
                      <a:r>
                        <a:rPr lang="fa-IR" dirty="0" smtClean="0"/>
                        <a:t>مواد اولیه</a:t>
                      </a:r>
                      <a:endParaRPr lang="fa-IR" b="1" dirty="0"/>
                    </a:p>
                  </a:txBody>
                  <a:tcPr anchor="ctr"/>
                </a:tc>
              </a:tr>
              <a:tr h="370840">
                <a:tc>
                  <a:txBody>
                    <a:bodyPr/>
                    <a:lstStyle/>
                    <a:p>
                      <a:pPr algn="ctr" rtl="1"/>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40</a:t>
                      </a:r>
                      <a:endParaRPr lang="fa-IR" b="0" dirty="0"/>
                    </a:p>
                  </a:txBody>
                  <a:tcPr anchor="ctr"/>
                </a:tc>
                <a:tc>
                  <a:txBody>
                    <a:bodyPr/>
                    <a:lstStyle/>
                    <a:p>
                      <a:pPr algn="ctr" rtl="1"/>
                      <a:r>
                        <a:rPr lang="fa-IR" dirty="0" smtClean="0"/>
                        <a:t>میزان سوددهی</a:t>
                      </a:r>
                      <a:endParaRPr lang="fa-IR" b="1" dirty="0"/>
                    </a:p>
                  </a:txBody>
                  <a:tcPr anchor="ctr"/>
                </a:tc>
              </a:tr>
            </a:tbl>
          </a:graphicData>
        </a:graphic>
      </p:graphicFrame>
      <p:sp>
        <p:nvSpPr>
          <p:cNvPr id="14" name="Curved Right Arrow 13"/>
          <p:cNvSpPr/>
          <p:nvPr/>
        </p:nvSpPr>
        <p:spPr>
          <a:xfrm>
            <a:off x="2500298" y="1357298"/>
            <a:ext cx="357190"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solidFill>
                <a:schemeClr val="tx1"/>
              </a:solidFill>
            </a:endParaRPr>
          </a:p>
        </p:txBody>
      </p:sp>
      <p:sp>
        <p:nvSpPr>
          <p:cNvPr id="17" name="Curved Right Arrow 16"/>
          <p:cNvSpPr/>
          <p:nvPr/>
        </p:nvSpPr>
        <p:spPr>
          <a:xfrm>
            <a:off x="3643306" y="1357298"/>
            <a:ext cx="357190"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8" name="Curved Right Arrow 17"/>
          <p:cNvSpPr/>
          <p:nvPr/>
        </p:nvSpPr>
        <p:spPr>
          <a:xfrm>
            <a:off x="4929190" y="1357298"/>
            <a:ext cx="357190"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9" name="Rectangle 18"/>
          <p:cNvSpPr/>
          <p:nvPr/>
        </p:nvSpPr>
        <p:spPr>
          <a:xfrm>
            <a:off x="2857488" y="3345420"/>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lang="fa-IR" dirty="0"/>
          </a:p>
        </p:txBody>
      </p:sp>
      <p:sp>
        <p:nvSpPr>
          <p:cNvPr id="20" name="Rectangle 19"/>
          <p:cNvSpPr/>
          <p:nvPr/>
        </p:nvSpPr>
        <p:spPr>
          <a:xfrm>
            <a:off x="4000496" y="3202544"/>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lang="fa-IR" dirty="0"/>
          </a:p>
        </p:txBody>
      </p:sp>
      <p:sp>
        <p:nvSpPr>
          <p:cNvPr id="21" name="Rectangle 20"/>
          <p:cNvSpPr/>
          <p:nvPr/>
        </p:nvSpPr>
        <p:spPr>
          <a:xfrm>
            <a:off x="5286380" y="3273982"/>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lang="fa-IR" dirty="0"/>
          </a:p>
        </p:txBody>
      </p:sp>
      <p:sp>
        <p:nvSpPr>
          <p:cNvPr id="25" name="Curved Left Arrow 24"/>
          <p:cNvSpPr/>
          <p:nvPr/>
        </p:nvSpPr>
        <p:spPr>
          <a:xfrm>
            <a:off x="5786446" y="1714488"/>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6" name="Curved Left Arrow 25"/>
          <p:cNvSpPr/>
          <p:nvPr/>
        </p:nvSpPr>
        <p:spPr>
          <a:xfrm>
            <a:off x="4572000" y="1714488"/>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7" name="Curved Left Arrow 26"/>
          <p:cNvSpPr/>
          <p:nvPr/>
        </p:nvSpPr>
        <p:spPr>
          <a:xfrm>
            <a:off x="3357554" y="1714488"/>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8" name="Rectangle 27"/>
          <p:cNvSpPr/>
          <p:nvPr/>
        </p:nvSpPr>
        <p:spPr>
          <a:xfrm>
            <a:off x="3000364" y="3988362"/>
            <a:ext cx="300082"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6</a:t>
            </a:r>
            <a:endParaRPr lang="fa-IR" dirty="0"/>
          </a:p>
        </p:txBody>
      </p:sp>
      <p:sp>
        <p:nvSpPr>
          <p:cNvPr id="29" name="Rectangle 28"/>
          <p:cNvSpPr/>
          <p:nvPr/>
        </p:nvSpPr>
        <p:spPr>
          <a:xfrm>
            <a:off x="4214810" y="3916924"/>
            <a:ext cx="300082"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lang="fa-IR" dirty="0"/>
          </a:p>
        </p:txBody>
      </p:sp>
      <p:sp>
        <p:nvSpPr>
          <p:cNvPr id="30" name="Rectangle 29"/>
          <p:cNvSpPr/>
          <p:nvPr/>
        </p:nvSpPr>
        <p:spPr>
          <a:xfrm>
            <a:off x="5429256" y="3916924"/>
            <a:ext cx="300082"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5</a:t>
            </a:r>
            <a:endParaRPr lang="fa-IR" dirty="0"/>
          </a:p>
        </p:txBody>
      </p:sp>
      <p:sp>
        <p:nvSpPr>
          <p:cNvPr id="32" name="Curved Left Arrow 31"/>
          <p:cNvSpPr/>
          <p:nvPr/>
        </p:nvSpPr>
        <p:spPr>
          <a:xfrm>
            <a:off x="7572396" y="1714488"/>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rtl="0"/>
            <a:endParaRPr lang="fa-IR" dirty="0">
              <a:solidFill>
                <a:schemeClr val="tx1"/>
              </a:solidFill>
            </a:endParaRPr>
          </a:p>
        </p:txBody>
      </p:sp>
      <p:sp>
        <p:nvSpPr>
          <p:cNvPr id="33" name="Rectangle 32"/>
          <p:cNvSpPr/>
          <p:nvPr/>
        </p:nvSpPr>
        <p:spPr>
          <a:xfrm>
            <a:off x="6984374" y="3916924"/>
            <a:ext cx="530915"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200</a:t>
            </a:r>
            <a:endParaRPr lang="fa-IR" dirty="0"/>
          </a:p>
        </p:txBody>
      </p:sp>
      <p:sp>
        <p:nvSpPr>
          <p:cNvPr id="36" name="Rectangle 35"/>
          <p:cNvSpPr/>
          <p:nvPr/>
        </p:nvSpPr>
        <p:spPr>
          <a:xfrm>
            <a:off x="1071538" y="1071546"/>
            <a:ext cx="7072362" cy="857256"/>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7" name="TextBox 36"/>
          <p:cNvSpPr txBox="1"/>
          <p:nvPr/>
        </p:nvSpPr>
        <p:spPr>
          <a:xfrm>
            <a:off x="857224" y="428604"/>
            <a:ext cx="2571768"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محاسبه محدودیت نیروی انسانی</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9" name="Left Arrow 38"/>
          <p:cNvSpPr/>
          <p:nvPr/>
        </p:nvSpPr>
        <p:spPr>
          <a:xfrm rot="21255007">
            <a:off x="4684481" y="5034758"/>
            <a:ext cx="2143140" cy="714380"/>
          </a:xfrm>
          <a:prstGeom prst="lef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محدودیت نیروی انسانی</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0" name="Rectangle 39"/>
          <p:cNvSpPr/>
          <p:nvPr/>
        </p:nvSpPr>
        <p:spPr>
          <a:xfrm>
            <a:off x="2714612" y="4572008"/>
            <a:ext cx="5715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6x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lang="fa-IR" dirty="0"/>
          </a:p>
        </p:txBody>
      </p:sp>
      <p:sp>
        <p:nvSpPr>
          <p:cNvPr id="41" name="Rectangle 40"/>
          <p:cNvSpPr/>
          <p:nvPr/>
        </p:nvSpPr>
        <p:spPr>
          <a:xfrm>
            <a:off x="4071934" y="4572008"/>
            <a:ext cx="5715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lang="fa-IR" dirty="0"/>
          </a:p>
        </p:txBody>
      </p:sp>
      <p:sp>
        <p:nvSpPr>
          <p:cNvPr id="42" name="Rectangle 41"/>
          <p:cNvSpPr/>
          <p:nvPr/>
        </p:nvSpPr>
        <p:spPr>
          <a:xfrm>
            <a:off x="5286380" y="4572008"/>
            <a:ext cx="5715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5x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lang="fa-IR" dirty="0"/>
          </a:p>
        </p:txBody>
      </p:sp>
      <p:cxnSp>
        <p:nvCxnSpPr>
          <p:cNvPr id="44" name="Straight Connector 43"/>
          <p:cNvCxnSpPr/>
          <p:nvPr/>
        </p:nvCxnSpPr>
        <p:spPr>
          <a:xfrm rot="10800000">
            <a:off x="1643042" y="4429132"/>
            <a:ext cx="6215106" cy="1588"/>
          </a:xfrm>
          <a:prstGeom prst="line">
            <a:avLst/>
          </a:prstGeom>
        </p:spPr>
        <p:style>
          <a:lnRef idx="2">
            <a:schemeClr val="dk1"/>
          </a:lnRef>
          <a:fillRef idx="0">
            <a:schemeClr val="dk1"/>
          </a:fillRef>
          <a:effectRef idx="1">
            <a:schemeClr val="dk1"/>
          </a:effectRef>
          <a:fontRef idx="minor">
            <a:schemeClr val="tx1"/>
          </a:fontRef>
        </p:style>
      </p:cxnSp>
      <p:sp>
        <p:nvSpPr>
          <p:cNvPr id="31" name="Rectangle 30"/>
          <p:cNvSpPr/>
          <p:nvPr/>
        </p:nvSpPr>
        <p:spPr>
          <a:xfrm>
            <a:off x="2214546" y="4429132"/>
            <a:ext cx="3929090" cy="642942"/>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34" name="Curved Right Arrow 33"/>
          <p:cNvSpPr/>
          <p:nvPr/>
        </p:nvSpPr>
        <p:spPr>
          <a:xfrm rot="1887507">
            <a:off x="1404483" y="4552697"/>
            <a:ext cx="500066" cy="1143008"/>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35" name="TextBox 34"/>
          <p:cNvSpPr txBox="1"/>
          <p:nvPr/>
        </p:nvSpPr>
        <p:spPr>
          <a:xfrm>
            <a:off x="71438" y="5857892"/>
            <a:ext cx="8929718" cy="923330"/>
          </a:xfrm>
          <a:prstGeom prst="rect">
            <a:avLst/>
          </a:prstGeom>
        </p:spPr>
        <p:style>
          <a:lnRef idx="1">
            <a:schemeClr val="dk1"/>
          </a:lnRef>
          <a:fillRef idx="2">
            <a:schemeClr val="dk1"/>
          </a:fillRef>
          <a:effectRef idx="1">
            <a:schemeClr val="dk1"/>
          </a:effectRef>
          <a:fontRef idx="minor">
            <a:schemeClr val="dk1"/>
          </a:fontRef>
        </p:style>
        <p:txBody>
          <a:bodyPr wrap="square" rtlCol="1">
            <a:spAutoFit/>
          </a:bodyPr>
          <a:lstStyle/>
          <a:p>
            <a:pPr algn="ctr"/>
            <a:r>
              <a:rPr lang="fa-IR" dirty="0" smtClean="0"/>
              <a:t>به این دلیل از علامت </a:t>
            </a:r>
            <a:r>
              <a:rPr lang="en-US"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Times New Roman" pitchFamily="18" charset="0"/>
                <a:ea typeface="Calibri" pitchFamily="34" charset="0"/>
                <a:cs typeface="Times New Roman" pitchFamily="18" charset="0"/>
              </a:rPr>
              <a:t>≤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استفاده نموده ایم که میزان محصول مصرفی ما در محصول 1و2و3 باید کمتر از میزان منابع موجود باشد. یعنی اگر ما 200 نفر نیروی کار داشته باشیم نخواهیم توانست از 250 نفر در یک مسئله استفاده نماییم و حتما باید میزانی منابع بکار ببریم که یا برابر و یا کمتر از میزان منابع موجود باشد</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urved Right Arrow 23"/>
          <p:cNvSpPr/>
          <p:nvPr/>
        </p:nvSpPr>
        <p:spPr>
          <a:xfrm>
            <a:off x="571472" y="857232"/>
            <a:ext cx="357190" cy="1428760"/>
          </a:xfrm>
          <a:prstGeom prst="curvedRightArrow">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solidFill>
                <a:schemeClr val="tx1"/>
              </a:solidFill>
            </a:endParaRPr>
          </a:p>
        </p:txBody>
      </p:sp>
      <p:sp>
        <p:nvSpPr>
          <p:cNvPr id="2" name="Slide Number Placeholder 1"/>
          <p:cNvSpPr>
            <a:spLocks noGrp="1"/>
          </p:cNvSpPr>
          <p:nvPr>
            <p:ph type="sldNum" sz="quarter" idx="12"/>
          </p:nvPr>
        </p:nvSpPr>
        <p:spPr/>
        <p:txBody>
          <a:bodyPr/>
          <a:lstStyle/>
          <a:p>
            <a:fld id="{56F17A71-66B3-4790-9AE2-7F4F187F56F8}" type="slidenum">
              <a:rPr lang="fa-IR" smtClean="0"/>
              <a:pPr/>
              <a:t>13</a:t>
            </a:fld>
            <a:endParaRPr lang="fa-IR"/>
          </a:p>
        </p:txBody>
      </p:sp>
      <p:graphicFrame>
        <p:nvGraphicFramePr>
          <p:cNvPr id="10" name="Table 9"/>
          <p:cNvGraphicFramePr>
            <a:graphicFrameLocks noGrp="1"/>
          </p:cNvGraphicFramePr>
          <p:nvPr/>
        </p:nvGraphicFramePr>
        <p:xfrm>
          <a:off x="1228407" y="1285860"/>
          <a:ext cx="6687185" cy="1483360"/>
        </p:xfrm>
        <a:graphic>
          <a:graphicData uri="http://schemas.openxmlformats.org/drawingml/2006/table">
            <a:tbl>
              <a:tblPr rtl="1" firstRow="1" bandRow="1">
                <a:tableStyleId>{C4B1156A-380E-4F78-BDF5-A606A8083BF9}</a:tableStyleId>
              </a:tblPr>
              <a:tblGrid>
                <a:gridCol w="1681480"/>
                <a:gridCol w="1219200"/>
                <a:gridCol w="1219200"/>
                <a:gridCol w="1219200"/>
                <a:gridCol w="1348105"/>
              </a:tblGrid>
              <a:tr h="370840">
                <a:tc>
                  <a:txBody>
                    <a:bodyPr/>
                    <a:lstStyle/>
                    <a:p>
                      <a:pPr algn="ctr" rtl="1"/>
                      <a:r>
                        <a:rPr lang="fa-IR" dirty="0" smtClean="0"/>
                        <a:t>میزان منابع موجود</a:t>
                      </a:r>
                      <a:endParaRPr lang="fa-IR" b="1" dirty="0"/>
                    </a:p>
                  </a:txBody>
                  <a:tcPr anchor="ctr"/>
                </a:tc>
                <a:tc>
                  <a:txBody>
                    <a:bodyPr/>
                    <a:lstStyle/>
                    <a:p>
                      <a:pPr algn="ctr" rtl="1"/>
                      <a:r>
                        <a:rPr lang="fa-IR" dirty="0" smtClean="0"/>
                        <a:t>محصول3</a:t>
                      </a:r>
                      <a:endParaRPr lang="fa-IR" b="1" dirty="0"/>
                    </a:p>
                  </a:txBody>
                  <a:tcPr anchor="ctr"/>
                </a:tc>
                <a:tc>
                  <a:txBody>
                    <a:bodyPr/>
                    <a:lstStyle/>
                    <a:p>
                      <a:pPr algn="ctr" rtl="1"/>
                      <a:r>
                        <a:rPr lang="fa-IR" dirty="0" smtClean="0"/>
                        <a:t>محصول2</a:t>
                      </a:r>
                      <a:endParaRPr lang="fa-IR" b="1" dirty="0"/>
                    </a:p>
                  </a:txBody>
                  <a:tcPr anchor="ctr"/>
                </a:tc>
                <a:tc>
                  <a:txBody>
                    <a:bodyPr/>
                    <a:lstStyle/>
                    <a:p>
                      <a:pPr algn="ctr" rtl="1"/>
                      <a:r>
                        <a:rPr lang="fa-IR" dirty="0" smtClean="0"/>
                        <a:t>محصول1</a:t>
                      </a:r>
                      <a:endParaRPr lang="fa-IR" b="1" dirty="0"/>
                    </a:p>
                  </a:txBody>
                  <a:tcPr anchor="ctr"/>
                </a:tc>
                <a:tc>
                  <a:txBody>
                    <a:bodyPr/>
                    <a:lstStyle/>
                    <a:p>
                      <a:pPr algn="ctr" rtl="1"/>
                      <a:endParaRPr lang="fa-IR" b="0"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200نفر</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5</a:t>
                      </a:r>
                      <a:endParaRPr lang="fa-IR" b="0" dirty="0"/>
                    </a:p>
                  </a:txBody>
                  <a:tcPr anchor="ctr"/>
                </a:tc>
                <a:tc>
                  <a:txBody>
                    <a:bodyPr/>
                    <a:lstStyle/>
                    <a:p>
                      <a:pPr algn="ctr" rtl="1"/>
                      <a:r>
                        <a:rPr lang="fa-IR" dirty="0" smtClean="0"/>
                        <a:t>2</a:t>
                      </a:r>
                      <a:endParaRPr lang="fa-IR" b="0" dirty="0"/>
                    </a:p>
                  </a:txBody>
                  <a:tcPr anchor="ctr"/>
                </a:tc>
                <a:tc>
                  <a:txBody>
                    <a:bodyPr/>
                    <a:lstStyle/>
                    <a:p>
                      <a:pPr algn="ctr" rtl="1"/>
                      <a:r>
                        <a:rPr lang="fa-IR" dirty="0" smtClean="0"/>
                        <a:t>6</a:t>
                      </a:r>
                      <a:endParaRPr lang="fa-IR" b="0" dirty="0"/>
                    </a:p>
                  </a:txBody>
                  <a:tcPr anchor="ctr"/>
                </a:tc>
                <a:tc>
                  <a:txBody>
                    <a:bodyPr/>
                    <a:lstStyle/>
                    <a:p>
                      <a:pPr algn="ctr" rtl="1"/>
                      <a:r>
                        <a:rPr lang="fa-IR" dirty="0" smtClean="0"/>
                        <a:t>نیروی انسانی</a:t>
                      </a:r>
                      <a:endParaRPr lang="fa-IR" b="1"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150 کیلوگرم</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3</a:t>
                      </a:r>
                      <a:endParaRPr lang="fa-IR" b="0" dirty="0"/>
                    </a:p>
                  </a:txBody>
                  <a:tcPr anchor="ctr"/>
                </a:tc>
                <a:tc>
                  <a:txBody>
                    <a:bodyPr/>
                    <a:lstStyle/>
                    <a:p>
                      <a:pPr algn="ctr" rtl="1"/>
                      <a:r>
                        <a:rPr lang="fa-IR" dirty="0" smtClean="0"/>
                        <a:t>5</a:t>
                      </a:r>
                      <a:endParaRPr lang="fa-IR" b="0" dirty="0"/>
                    </a:p>
                  </a:txBody>
                  <a:tcPr anchor="ctr"/>
                </a:tc>
                <a:tc>
                  <a:txBody>
                    <a:bodyPr/>
                    <a:lstStyle/>
                    <a:p>
                      <a:pPr algn="ctr" rtl="1"/>
                      <a:r>
                        <a:rPr lang="fa-IR" dirty="0" smtClean="0"/>
                        <a:t>4</a:t>
                      </a:r>
                      <a:endParaRPr lang="fa-IR" b="0" dirty="0"/>
                    </a:p>
                  </a:txBody>
                  <a:tcPr anchor="ctr"/>
                </a:tc>
                <a:tc>
                  <a:txBody>
                    <a:bodyPr/>
                    <a:lstStyle/>
                    <a:p>
                      <a:pPr algn="ctr" rtl="1"/>
                      <a:r>
                        <a:rPr lang="fa-IR" dirty="0" smtClean="0"/>
                        <a:t>مواد اولیه</a:t>
                      </a:r>
                      <a:endParaRPr lang="fa-IR" b="1" dirty="0"/>
                    </a:p>
                  </a:txBody>
                  <a:tcPr anchor="ctr"/>
                </a:tc>
              </a:tr>
              <a:tr h="370840">
                <a:tc>
                  <a:txBody>
                    <a:bodyPr/>
                    <a:lstStyle/>
                    <a:p>
                      <a:pPr algn="ctr" rtl="1"/>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40</a:t>
                      </a:r>
                      <a:endParaRPr lang="fa-IR" b="0" dirty="0"/>
                    </a:p>
                  </a:txBody>
                  <a:tcPr anchor="ctr"/>
                </a:tc>
                <a:tc>
                  <a:txBody>
                    <a:bodyPr/>
                    <a:lstStyle/>
                    <a:p>
                      <a:pPr algn="ctr" rtl="1"/>
                      <a:r>
                        <a:rPr lang="fa-IR" dirty="0" smtClean="0"/>
                        <a:t>میزان سوددهی</a:t>
                      </a:r>
                      <a:endParaRPr lang="fa-IR" b="1" dirty="0"/>
                    </a:p>
                  </a:txBody>
                  <a:tcPr anchor="ctr"/>
                </a:tc>
              </a:tr>
            </a:tbl>
          </a:graphicData>
        </a:graphic>
      </p:graphicFrame>
      <p:sp>
        <p:nvSpPr>
          <p:cNvPr id="14" name="Curved Right Arrow 13"/>
          <p:cNvSpPr/>
          <p:nvPr/>
        </p:nvSpPr>
        <p:spPr>
          <a:xfrm>
            <a:off x="2500298" y="1500174"/>
            <a:ext cx="357190"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solidFill>
                <a:schemeClr val="tx1"/>
              </a:solidFill>
            </a:endParaRPr>
          </a:p>
        </p:txBody>
      </p:sp>
      <p:sp>
        <p:nvSpPr>
          <p:cNvPr id="17" name="Curved Right Arrow 16"/>
          <p:cNvSpPr/>
          <p:nvPr/>
        </p:nvSpPr>
        <p:spPr>
          <a:xfrm>
            <a:off x="3643306" y="1500174"/>
            <a:ext cx="357190"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8" name="Curved Right Arrow 17"/>
          <p:cNvSpPr/>
          <p:nvPr/>
        </p:nvSpPr>
        <p:spPr>
          <a:xfrm>
            <a:off x="4929190" y="1500174"/>
            <a:ext cx="357190" cy="2071702"/>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19" name="Rectangle 18"/>
          <p:cNvSpPr/>
          <p:nvPr/>
        </p:nvSpPr>
        <p:spPr>
          <a:xfrm>
            <a:off x="2857488" y="3488296"/>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lang="fa-IR" dirty="0"/>
          </a:p>
        </p:txBody>
      </p:sp>
      <p:sp>
        <p:nvSpPr>
          <p:cNvPr id="20" name="Rectangle 19"/>
          <p:cNvSpPr/>
          <p:nvPr/>
        </p:nvSpPr>
        <p:spPr>
          <a:xfrm>
            <a:off x="4000496" y="3345420"/>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lang="fa-IR" dirty="0"/>
          </a:p>
        </p:txBody>
      </p:sp>
      <p:sp>
        <p:nvSpPr>
          <p:cNvPr id="21" name="Rectangle 20"/>
          <p:cNvSpPr/>
          <p:nvPr/>
        </p:nvSpPr>
        <p:spPr>
          <a:xfrm>
            <a:off x="5286380" y="3416858"/>
            <a:ext cx="377026"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lang="fa-IR" dirty="0"/>
          </a:p>
        </p:txBody>
      </p:sp>
      <p:sp>
        <p:nvSpPr>
          <p:cNvPr id="25" name="Curved Left Arrow 24"/>
          <p:cNvSpPr/>
          <p:nvPr/>
        </p:nvSpPr>
        <p:spPr>
          <a:xfrm>
            <a:off x="5786446" y="2143116"/>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6" name="Curved Left Arrow 25"/>
          <p:cNvSpPr/>
          <p:nvPr/>
        </p:nvSpPr>
        <p:spPr>
          <a:xfrm>
            <a:off x="4572000" y="2143116"/>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7" name="Curved Left Arrow 26"/>
          <p:cNvSpPr/>
          <p:nvPr/>
        </p:nvSpPr>
        <p:spPr>
          <a:xfrm>
            <a:off x="3357554" y="2143116"/>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solidFill>
                <a:schemeClr val="tx1"/>
              </a:solidFill>
            </a:endParaRPr>
          </a:p>
        </p:txBody>
      </p:sp>
      <p:sp>
        <p:nvSpPr>
          <p:cNvPr id="28" name="Rectangle 27"/>
          <p:cNvSpPr/>
          <p:nvPr/>
        </p:nvSpPr>
        <p:spPr>
          <a:xfrm>
            <a:off x="2993952" y="4131238"/>
            <a:ext cx="306494"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4</a:t>
            </a:r>
            <a:endParaRPr lang="fa-IR" dirty="0"/>
          </a:p>
        </p:txBody>
      </p:sp>
      <p:sp>
        <p:nvSpPr>
          <p:cNvPr id="29" name="Rectangle 28"/>
          <p:cNvSpPr/>
          <p:nvPr/>
        </p:nvSpPr>
        <p:spPr>
          <a:xfrm>
            <a:off x="4214810" y="4059800"/>
            <a:ext cx="300082"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5</a:t>
            </a:r>
            <a:endParaRPr lang="fa-IR" dirty="0"/>
          </a:p>
        </p:txBody>
      </p:sp>
      <p:sp>
        <p:nvSpPr>
          <p:cNvPr id="30" name="Rectangle 29"/>
          <p:cNvSpPr/>
          <p:nvPr/>
        </p:nvSpPr>
        <p:spPr>
          <a:xfrm>
            <a:off x="5429256" y="4059800"/>
            <a:ext cx="300082"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lang="fa-IR" dirty="0"/>
          </a:p>
        </p:txBody>
      </p:sp>
      <p:sp>
        <p:nvSpPr>
          <p:cNvPr id="32" name="Curved Left Arrow 31"/>
          <p:cNvSpPr/>
          <p:nvPr/>
        </p:nvSpPr>
        <p:spPr>
          <a:xfrm>
            <a:off x="7572396" y="2143116"/>
            <a:ext cx="500066" cy="2428892"/>
          </a:xfrm>
          <a:prstGeom prst="curvedLef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rtl="0"/>
            <a:endParaRPr lang="fa-IR" dirty="0">
              <a:solidFill>
                <a:schemeClr val="tx1"/>
              </a:solidFill>
            </a:endParaRPr>
          </a:p>
        </p:txBody>
      </p:sp>
      <p:sp>
        <p:nvSpPr>
          <p:cNvPr id="33" name="Rectangle 32"/>
          <p:cNvSpPr/>
          <p:nvPr/>
        </p:nvSpPr>
        <p:spPr>
          <a:xfrm>
            <a:off x="6984375" y="4059800"/>
            <a:ext cx="530915"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150</a:t>
            </a:r>
            <a:endParaRPr lang="fa-IR" dirty="0"/>
          </a:p>
        </p:txBody>
      </p:sp>
      <p:sp>
        <p:nvSpPr>
          <p:cNvPr id="36" name="Rectangle 35"/>
          <p:cNvSpPr/>
          <p:nvPr/>
        </p:nvSpPr>
        <p:spPr>
          <a:xfrm>
            <a:off x="1071538" y="2071678"/>
            <a:ext cx="7072362" cy="285752"/>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Rectangle 21"/>
          <p:cNvSpPr/>
          <p:nvPr/>
        </p:nvSpPr>
        <p:spPr>
          <a:xfrm>
            <a:off x="1641390" y="5623887"/>
            <a:ext cx="2930610" cy="461665"/>
          </a:xfrm>
          <a:prstGeom prst="rect">
            <a:avLst/>
          </a:prstGeom>
        </p:spPr>
        <p:txBody>
          <a:bodyPr wrap="none">
            <a:spAutoFit/>
          </a:bodyPr>
          <a:lstStyle/>
          <a:p>
            <a:pPr lvl="0" algn="l" rtl="0" eaLnBrk="0" fontAlgn="base" hangingPunct="0">
              <a:spcBef>
                <a:spcPct val="0"/>
              </a:spcBef>
              <a:spcAft>
                <a:spcPct val="0"/>
              </a:spcAft>
            </a:pPr>
            <a: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4x</a:t>
            </a:r>
            <a:r>
              <a:rPr lang="en-US" sz="240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+ 5x</a:t>
            </a:r>
            <a:r>
              <a:rPr lang="en-US" sz="240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+ 3x</a:t>
            </a:r>
            <a:r>
              <a:rPr lang="en-US" sz="240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a:t>
            </a:r>
            <a:r>
              <a:rPr lang="en-US" sz="24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150</a:t>
            </a:r>
            <a: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t>
            </a:r>
            <a:endParaRPr lang="en-US" sz="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23" name="TextBox 22"/>
          <p:cNvSpPr txBox="1"/>
          <p:nvPr/>
        </p:nvSpPr>
        <p:spPr>
          <a:xfrm>
            <a:off x="857224" y="571479"/>
            <a:ext cx="2428892"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محاسبه محدودیت مواد اولیه</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1" name="Rectangle 30"/>
          <p:cNvSpPr/>
          <p:nvPr/>
        </p:nvSpPr>
        <p:spPr>
          <a:xfrm>
            <a:off x="1071538" y="1285860"/>
            <a:ext cx="7072362" cy="357190"/>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4" name="Left Arrow 33"/>
          <p:cNvSpPr/>
          <p:nvPr/>
        </p:nvSpPr>
        <p:spPr>
          <a:xfrm rot="589576">
            <a:off x="4474363" y="5892652"/>
            <a:ext cx="2143140" cy="714380"/>
          </a:xfrm>
          <a:prstGeom prst="lef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محدودیت مواد اولیه</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5" name="Rectangle 34"/>
          <p:cNvSpPr/>
          <p:nvPr/>
        </p:nvSpPr>
        <p:spPr>
          <a:xfrm>
            <a:off x="2786050" y="4786322"/>
            <a:ext cx="64294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4x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lang="fa-IR" dirty="0"/>
          </a:p>
        </p:txBody>
      </p:sp>
      <p:sp>
        <p:nvSpPr>
          <p:cNvPr id="37" name="Rectangle 36"/>
          <p:cNvSpPr/>
          <p:nvPr/>
        </p:nvSpPr>
        <p:spPr>
          <a:xfrm>
            <a:off x="4143372" y="4786322"/>
            <a:ext cx="64294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5x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lang="fa-IR" dirty="0"/>
          </a:p>
        </p:txBody>
      </p:sp>
      <p:sp>
        <p:nvSpPr>
          <p:cNvPr id="38" name="Rectangle 37"/>
          <p:cNvSpPr/>
          <p:nvPr/>
        </p:nvSpPr>
        <p:spPr>
          <a:xfrm>
            <a:off x="5214942" y="4786322"/>
            <a:ext cx="64294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3x</a:t>
            </a:r>
            <a:r>
              <a:rPr lang="en-US"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endParaRPr lang="fa-IR" dirty="0"/>
          </a:p>
        </p:txBody>
      </p:sp>
      <p:cxnSp>
        <p:nvCxnSpPr>
          <p:cNvPr id="39" name="Straight Connector 38"/>
          <p:cNvCxnSpPr/>
          <p:nvPr/>
        </p:nvCxnSpPr>
        <p:spPr>
          <a:xfrm rot="10800000">
            <a:off x="1714480" y="4643446"/>
            <a:ext cx="6215106" cy="1588"/>
          </a:xfrm>
          <a:prstGeom prst="line">
            <a:avLst/>
          </a:prstGeom>
        </p:spPr>
        <p:style>
          <a:lnRef idx="2">
            <a:schemeClr val="dk1"/>
          </a:lnRef>
          <a:fillRef idx="0">
            <a:schemeClr val="dk1"/>
          </a:fillRef>
          <a:effectRef idx="1">
            <a:schemeClr val="dk1"/>
          </a:effectRef>
          <a:fontRef idx="minor">
            <a:schemeClr val="tx1"/>
          </a:fontRef>
        </p:style>
      </p:cxnSp>
      <p:sp>
        <p:nvSpPr>
          <p:cNvPr id="40" name="Rectangle 39"/>
          <p:cNvSpPr/>
          <p:nvPr/>
        </p:nvSpPr>
        <p:spPr>
          <a:xfrm>
            <a:off x="2214546" y="4643446"/>
            <a:ext cx="3929090" cy="642942"/>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41" name="Curved Right Arrow 40"/>
          <p:cNvSpPr/>
          <p:nvPr/>
        </p:nvSpPr>
        <p:spPr>
          <a:xfrm rot="1887507">
            <a:off x="1404483" y="4695573"/>
            <a:ext cx="500066" cy="1143008"/>
          </a:xfrm>
          <a:prstGeom prst="curv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solidFill>
                <a:schemeClr val="tx1"/>
              </a:solidFill>
            </a:endParaRPr>
          </a:p>
        </p:txBody>
      </p:sp>
      <p:sp>
        <p:nvSpPr>
          <p:cNvPr id="42"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14</a:t>
            </a:fld>
            <a:endParaRPr lang="fa-IR"/>
          </a:p>
        </p:txBody>
      </p:sp>
      <p:sp>
        <p:nvSpPr>
          <p:cNvPr id="27649" name="Rectangle 1"/>
          <p:cNvSpPr>
            <a:spLocks noChangeArrowheads="1"/>
          </p:cNvSpPr>
          <p:nvPr/>
        </p:nvSpPr>
        <p:spPr bwMode="auto">
          <a:xfrm>
            <a:off x="500066" y="2916792"/>
            <a:ext cx="300036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6x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+ 2x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+ 5x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a:t>
            </a:r>
            <a:r>
              <a:rPr kumimoji="0" lang="en-US" sz="1800"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200</a:t>
            </a:r>
            <a:endParaRPr kumimoji="0" lang="en-US" sz="6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4x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+ 5x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+ 3x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a:t>
            </a:r>
            <a:r>
              <a:rPr kumimoji="0" lang="en-US" sz="1800"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150</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a:t>
            </a:r>
            <a:endParaRPr kumimoji="0" lang="en-US" sz="6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3</a:t>
            </a: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 ≥ 0</a:t>
            </a: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6" name="Right Brace 5"/>
          <p:cNvSpPr/>
          <p:nvPr/>
        </p:nvSpPr>
        <p:spPr>
          <a:xfrm>
            <a:off x="2643174" y="2916792"/>
            <a:ext cx="142876" cy="928694"/>
          </a:xfrm>
          <a:prstGeom prst="rightBrace">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fa-IR"/>
          </a:p>
        </p:txBody>
      </p:sp>
      <p:sp>
        <p:nvSpPr>
          <p:cNvPr id="7" name="Right Brace 6"/>
          <p:cNvSpPr/>
          <p:nvPr/>
        </p:nvSpPr>
        <p:spPr>
          <a:xfrm>
            <a:off x="1928794" y="4059800"/>
            <a:ext cx="71438" cy="428628"/>
          </a:xfrm>
          <a:prstGeom prst="rightBrace">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fa-IR"/>
          </a:p>
        </p:txBody>
      </p:sp>
      <p:sp>
        <p:nvSpPr>
          <p:cNvPr id="8" name="TextBox 7"/>
          <p:cNvSpPr txBox="1"/>
          <p:nvPr/>
        </p:nvSpPr>
        <p:spPr>
          <a:xfrm>
            <a:off x="2857488" y="3202544"/>
            <a:ext cx="1643074" cy="369332"/>
          </a:xfrm>
          <a:prstGeom prst="rect">
            <a:avLst/>
          </a:prstGeom>
          <a:noFill/>
        </p:spPr>
        <p:txBody>
          <a:bodyPr wrap="square" rtlCol="1">
            <a:spAutoFit/>
          </a:bodyPr>
          <a:lstStyle/>
          <a:p>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محدودیت کارکردی</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TextBox 8"/>
          <p:cNvSpPr txBox="1"/>
          <p:nvPr/>
        </p:nvSpPr>
        <p:spPr>
          <a:xfrm>
            <a:off x="2000232" y="4131238"/>
            <a:ext cx="1500198" cy="369332"/>
          </a:xfrm>
          <a:prstGeom prst="rect">
            <a:avLst/>
          </a:prstGeom>
          <a:noFill/>
        </p:spPr>
        <p:txBody>
          <a:bodyPr wrap="square" rtlCol="1">
            <a:spAutoFit/>
          </a:bodyPr>
          <a:lstStyle/>
          <a:p>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محدودیت علامت</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10" name="Table 9"/>
          <p:cNvGraphicFramePr>
            <a:graphicFrameLocks noGrp="1"/>
          </p:cNvGraphicFramePr>
          <p:nvPr/>
        </p:nvGraphicFramePr>
        <p:xfrm>
          <a:off x="1228407" y="1159822"/>
          <a:ext cx="6687185" cy="1483360"/>
        </p:xfrm>
        <a:graphic>
          <a:graphicData uri="http://schemas.openxmlformats.org/drawingml/2006/table">
            <a:tbl>
              <a:tblPr rtl="1" firstRow="1" bandRow="1">
                <a:tableStyleId>{C4B1156A-380E-4F78-BDF5-A606A8083BF9}</a:tableStyleId>
              </a:tblPr>
              <a:tblGrid>
                <a:gridCol w="1681480"/>
                <a:gridCol w="1219200"/>
                <a:gridCol w="1219200"/>
                <a:gridCol w="1219200"/>
                <a:gridCol w="1348105"/>
              </a:tblGrid>
              <a:tr h="370840">
                <a:tc>
                  <a:txBody>
                    <a:bodyPr/>
                    <a:lstStyle/>
                    <a:p>
                      <a:pPr algn="ctr" rtl="1"/>
                      <a:r>
                        <a:rPr lang="fa-IR" dirty="0" smtClean="0"/>
                        <a:t>میزان منابع موجود</a:t>
                      </a:r>
                      <a:endParaRPr lang="fa-IR" b="1" dirty="0"/>
                    </a:p>
                  </a:txBody>
                  <a:tcPr anchor="ctr"/>
                </a:tc>
                <a:tc>
                  <a:txBody>
                    <a:bodyPr/>
                    <a:lstStyle/>
                    <a:p>
                      <a:pPr algn="ctr" rtl="1"/>
                      <a:r>
                        <a:rPr lang="fa-IR" dirty="0" smtClean="0"/>
                        <a:t>محصول3</a:t>
                      </a:r>
                      <a:endParaRPr lang="fa-IR" b="1" dirty="0"/>
                    </a:p>
                  </a:txBody>
                  <a:tcPr anchor="ctr"/>
                </a:tc>
                <a:tc>
                  <a:txBody>
                    <a:bodyPr/>
                    <a:lstStyle/>
                    <a:p>
                      <a:pPr algn="ctr" rtl="1"/>
                      <a:r>
                        <a:rPr lang="fa-IR" dirty="0" smtClean="0"/>
                        <a:t>محصول2</a:t>
                      </a:r>
                      <a:endParaRPr lang="fa-IR" b="1" dirty="0"/>
                    </a:p>
                  </a:txBody>
                  <a:tcPr anchor="ctr"/>
                </a:tc>
                <a:tc>
                  <a:txBody>
                    <a:bodyPr/>
                    <a:lstStyle/>
                    <a:p>
                      <a:pPr algn="ctr" rtl="1"/>
                      <a:r>
                        <a:rPr lang="fa-IR" dirty="0" smtClean="0"/>
                        <a:t>محصول1</a:t>
                      </a:r>
                      <a:endParaRPr lang="fa-IR" b="1" dirty="0"/>
                    </a:p>
                  </a:txBody>
                  <a:tcPr anchor="ctr"/>
                </a:tc>
                <a:tc>
                  <a:txBody>
                    <a:bodyPr/>
                    <a:lstStyle/>
                    <a:p>
                      <a:pPr algn="ctr" rtl="1"/>
                      <a:endParaRPr lang="fa-IR" b="0"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200نفر</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5</a:t>
                      </a:r>
                      <a:endParaRPr lang="fa-IR" b="0" dirty="0"/>
                    </a:p>
                  </a:txBody>
                  <a:tcPr anchor="ctr"/>
                </a:tc>
                <a:tc>
                  <a:txBody>
                    <a:bodyPr/>
                    <a:lstStyle/>
                    <a:p>
                      <a:pPr algn="ctr" rtl="1"/>
                      <a:r>
                        <a:rPr lang="fa-IR" dirty="0" smtClean="0"/>
                        <a:t>2</a:t>
                      </a:r>
                      <a:endParaRPr lang="fa-IR" b="0" dirty="0"/>
                    </a:p>
                  </a:txBody>
                  <a:tcPr anchor="ctr"/>
                </a:tc>
                <a:tc>
                  <a:txBody>
                    <a:bodyPr/>
                    <a:lstStyle/>
                    <a:p>
                      <a:pPr algn="ctr" rtl="1"/>
                      <a:r>
                        <a:rPr lang="fa-IR" dirty="0" smtClean="0"/>
                        <a:t>6</a:t>
                      </a:r>
                      <a:endParaRPr lang="fa-IR" b="0" dirty="0"/>
                    </a:p>
                  </a:txBody>
                  <a:tcPr anchor="ctr"/>
                </a:tc>
                <a:tc>
                  <a:txBody>
                    <a:bodyPr/>
                    <a:lstStyle/>
                    <a:p>
                      <a:pPr algn="ctr" rtl="1"/>
                      <a:r>
                        <a:rPr lang="fa-IR" dirty="0" smtClean="0"/>
                        <a:t>نیروی انسانی</a:t>
                      </a:r>
                      <a:endParaRPr lang="fa-IR" b="1" dirty="0"/>
                    </a:p>
                  </a:txBody>
                  <a:tcPr anchor="ctr"/>
                </a:tc>
              </a:tr>
              <a:tr h="370840">
                <a:tc>
                  <a:txBody>
                    <a:bodyPr/>
                    <a:lstStyle/>
                    <a:p>
                      <a:pPr algn="ctr" rtl="1"/>
                      <a:r>
                        <a:rPr lang="fa-IR"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150 کیلوگرم</a:t>
                      </a:r>
                      <a:endParaRPr lang="fa-IR"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txBody>
                  <a:tcPr anchor="ctr"/>
                </a:tc>
                <a:tc>
                  <a:txBody>
                    <a:bodyPr/>
                    <a:lstStyle/>
                    <a:p>
                      <a:pPr algn="ctr" rtl="1"/>
                      <a:r>
                        <a:rPr lang="fa-IR" dirty="0" smtClean="0"/>
                        <a:t>3</a:t>
                      </a:r>
                      <a:endParaRPr lang="fa-IR" b="0" dirty="0"/>
                    </a:p>
                  </a:txBody>
                  <a:tcPr anchor="ctr"/>
                </a:tc>
                <a:tc>
                  <a:txBody>
                    <a:bodyPr/>
                    <a:lstStyle/>
                    <a:p>
                      <a:pPr algn="ctr" rtl="1"/>
                      <a:r>
                        <a:rPr lang="fa-IR" dirty="0" smtClean="0"/>
                        <a:t>5</a:t>
                      </a:r>
                      <a:endParaRPr lang="fa-IR" b="0" dirty="0"/>
                    </a:p>
                  </a:txBody>
                  <a:tcPr anchor="ctr"/>
                </a:tc>
                <a:tc>
                  <a:txBody>
                    <a:bodyPr/>
                    <a:lstStyle/>
                    <a:p>
                      <a:pPr algn="ctr" rtl="1"/>
                      <a:r>
                        <a:rPr lang="fa-IR" dirty="0" smtClean="0"/>
                        <a:t>4</a:t>
                      </a:r>
                      <a:endParaRPr lang="fa-IR" b="0" dirty="0"/>
                    </a:p>
                  </a:txBody>
                  <a:tcPr anchor="ctr"/>
                </a:tc>
                <a:tc>
                  <a:txBody>
                    <a:bodyPr/>
                    <a:lstStyle/>
                    <a:p>
                      <a:pPr algn="ctr" rtl="1"/>
                      <a:r>
                        <a:rPr lang="fa-IR" dirty="0" smtClean="0"/>
                        <a:t>مواد اولیه</a:t>
                      </a:r>
                      <a:endParaRPr lang="fa-IR" b="1" dirty="0"/>
                    </a:p>
                  </a:txBody>
                  <a:tcPr anchor="ctr"/>
                </a:tc>
              </a:tr>
              <a:tr h="370840">
                <a:tc>
                  <a:txBody>
                    <a:bodyPr/>
                    <a:lstStyle/>
                    <a:p>
                      <a:pPr algn="ctr" rtl="1"/>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30</a:t>
                      </a:r>
                      <a:endParaRPr lang="fa-IR" b="0" dirty="0"/>
                    </a:p>
                  </a:txBody>
                  <a:tcPr anchor="ctr"/>
                </a:tc>
                <a:tc>
                  <a:txBody>
                    <a:bodyPr/>
                    <a:lstStyle/>
                    <a:p>
                      <a:pPr algn="ctr" rtl="1"/>
                      <a:r>
                        <a:rPr lang="fa-IR" dirty="0" smtClean="0"/>
                        <a:t>40</a:t>
                      </a:r>
                      <a:endParaRPr lang="fa-IR" b="0" dirty="0"/>
                    </a:p>
                  </a:txBody>
                  <a:tcPr anchor="ctr"/>
                </a:tc>
                <a:tc>
                  <a:txBody>
                    <a:bodyPr/>
                    <a:lstStyle/>
                    <a:p>
                      <a:pPr algn="ctr" rtl="1"/>
                      <a:r>
                        <a:rPr lang="fa-IR" dirty="0" smtClean="0"/>
                        <a:t>میزان سوددهی</a:t>
                      </a:r>
                      <a:endParaRPr lang="fa-IR" b="1" dirty="0"/>
                    </a:p>
                  </a:txBody>
                  <a:tcPr anchor="ctr"/>
                </a:tc>
              </a:tr>
            </a:tbl>
          </a:graphicData>
        </a:graphic>
      </p:graphicFrame>
      <p:sp>
        <p:nvSpPr>
          <p:cNvPr id="11" name="TextBox 10"/>
          <p:cNvSpPr txBox="1"/>
          <p:nvPr/>
        </p:nvSpPr>
        <p:spPr>
          <a:xfrm>
            <a:off x="928662" y="4746508"/>
            <a:ext cx="7286676" cy="1754326"/>
          </a:xfrm>
          <a:prstGeom prst="rect">
            <a:avLst/>
          </a:prstGeom>
        </p:spPr>
        <p:style>
          <a:lnRef idx="2">
            <a:schemeClr val="accent4"/>
          </a:lnRef>
          <a:fillRef idx="1">
            <a:schemeClr val="lt1"/>
          </a:fillRef>
          <a:effectRef idx="0">
            <a:schemeClr val="accent4"/>
          </a:effectRef>
          <a:fontRef idx="minor">
            <a:schemeClr val="dk1"/>
          </a:fontRef>
        </p:style>
        <p:txBody>
          <a:bodyPr wrap="square" rtlCol="1">
            <a:spAutoFit/>
          </a:bodyPr>
          <a:lstStyle/>
          <a:p>
            <a:pPr algn="ctr">
              <a:lnSpc>
                <a:spcPct val="150000"/>
              </a:lnSpc>
            </a:pPr>
            <a:r>
              <a:rPr lang="fa-IR" dirty="0" smtClean="0">
                <a:ln w="1905"/>
                <a:effectLst>
                  <a:innerShdw blurRad="69850" dist="43180" dir="5400000">
                    <a:srgbClr val="000000">
                      <a:alpha val="65000"/>
                    </a:srgbClr>
                  </a:innerShdw>
                </a:effectLst>
              </a:rPr>
              <a:t>محدودیت کارکردی: </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به میزان منابع موجود گفته می شود که در فرایند تولید به ما نشان می دهد در هنگام تولید توان استفاده بیشتر از این مقدار را نخواهیم داشت</a:t>
            </a:r>
          </a:p>
          <a:p>
            <a:pPr algn="ctr">
              <a:lnSpc>
                <a:spcPct val="150000"/>
              </a:lnSpc>
            </a:pPr>
            <a:r>
              <a:rPr lang="fa-IR" dirty="0" smtClean="0">
                <a:ln w="1905"/>
                <a:effectLst>
                  <a:innerShdw blurRad="69850" dist="43180" dir="5400000">
                    <a:srgbClr val="000000">
                      <a:alpha val="65000"/>
                    </a:srgbClr>
                  </a:innerShdw>
                </a:effectLst>
              </a:rPr>
              <a:t>محدودیت علامت: </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به ما نشان می دهد که تولید نمی تواند کمتر از صفر باشد یعنی ما هیچگاه تولید منفی نداریم</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6" name="TextBox 15"/>
          <p:cNvSpPr txBox="1"/>
          <p:nvPr/>
        </p:nvSpPr>
        <p:spPr>
          <a:xfrm rot="19134081">
            <a:off x="1201" y="927043"/>
            <a:ext cx="2714644"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1">
            <a:spAutoFit/>
          </a:bodyPr>
          <a:lstStyle/>
          <a:p>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محدودیت را با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s.t</a:t>
            </a: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نشان می دهند</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 name="Left Arrow 13"/>
          <p:cNvSpPr/>
          <p:nvPr/>
        </p:nvSpPr>
        <p:spPr>
          <a:xfrm>
            <a:off x="5357818" y="3286124"/>
            <a:ext cx="2428892" cy="857256"/>
          </a:xfrm>
          <a:prstGeom prst="lef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صورت کلی محدودیت ها</a:t>
            </a:r>
            <a:endParaRPr lang="fa-I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72132" y="357166"/>
            <a:ext cx="3286148" cy="461665"/>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در نتیجه خواهیم داشت</a:t>
            </a:r>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3" name="Rectangle 1"/>
          <p:cNvSpPr>
            <a:spLocks noChangeArrowheads="1"/>
          </p:cNvSpPr>
          <p:nvPr/>
        </p:nvSpPr>
        <p:spPr bwMode="auto">
          <a:xfrm>
            <a:off x="428596" y="1071546"/>
            <a:ext cx="3857652" cy="461665"/>
          </a:xfrm>
          <a:prstGeom prst="rect">
            <a:avLst/>
          </a:prstGeom>
          <a:noFill/>
          <a:ln>
            <a:noFill/>
            <a:headEnd/>
            <a:tailEnd/>
          </a:ln>
          <a:effectLst>
            <a:outerShdw dir="3420000" rotWithShape="0">
              <a:srgbClr val="000000">
                <a:alpha val="50000"/>
              </a:srgbClr>
            </a:outerShdw>
          </a:effectLst>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smtClean="0">
                <a:solidFill>
                  <a:schemeClr val="tx1"/>
                </a:solidFill>
                <a:latin typeface="Times New Roman" pitchFamily="18" charset="0"/>
                <a:ea typeface="Calibri" pitchFamily="34" charset="0"/>
                <a:cs typeface="Times New Roman" pitchFamily="18" charset="0"/>
              </a:rPr>
              <a:t>Max Z = 40x</a:t>
            </a:r>
            <a:r>
              <a:rPr kumimoji="0" lang="en-US" sz="2400" i="0" u="none" strike="noStrike" normalizeH="0" baseline="-30000" dirty="0" smtClean="0">
                <a:solidFill>
                  <a:schemeClr val="tx1"/>
                </a:solidFill>
                <a:latin typeface="Times New Roman" pitchFamily="18" charset="0"/>
                <a:ea typeface="Calibri" pitchFamily="34" charset="0"/>
                <a:cs typeface="Times New Roman" pitchFamily="18" charset="0"/>
              </a:rPr>
              <a:t>1</a:t>
            </a:r>
            <a:r>
              <a:rPr kumimoji="0" lang="en-US" sz="2400" i="0" u="none" strike="noStrike" normalizeH="0" baseline="0" dirty="0" smtClean="0">
                <a:solidFill>
                  <a:schemeClr val="tx1"/>
                </a:solidFill>
                <a:latin typeface="Times New Roman" pitchFamily="18" charset="0"/>
                <a:ea typeface="Calibri" pitchFamily="34" charset="0"/>
                <a:cs typeface="Times New Roman" pitchFamily="18" charset="0"/>
              </a:rPr>
              <a:t> + 30x</a:t>
            </a:r>
            <a:r>
              <a:rPr kumimoji="0" lang="en-US" sz="2400" i="0" u="none" strike="noStrike" normalizeH="0" baseline="-30000" dirty="0" smtClean="0">
                <a:solidFill>
                  <a:schemeClr val="tx1"/>
                </a:solidFill>
                <a:latin typeface="Times New Roman" pitchFamily="18" charset="0"/>
                <a:ea typeface="Calibri" pitchFamily="34" charset="0"/>
                <a:cs typeface="Times New Roman" pitchFamily="18" charset="0"/>
              </a:rPr>
              <a:t>2</a:t>
            </a:r>
            <a:r>
              <a:rPr kumimoji="0" lang="en-US" sz="2400" i="0" u="none" strike="noStrike" normalizeH="0" baseline="0" dirty="0" smtClean="0">
                <a:solidFill>
                  <a:schemeClr val="tx1"/>
                </a:solidFill>
                <a:latin typeface="Times New Roman" pitchFamily="18" charset="0"/>
                <a:ea typeface="Calibri" pitchFamily="34" charset="0"/>
                <a:cs typeface="Times New Roman" pitchFamily="18" charset="0"/>
              </a:rPr>
              <a:t> + 30x</a:t>
            </a:r>
            <a:r>
              <a:rPr kumimoji="0" lang="en-US" sz="2400" i="0" u="none" strike="noStrike" normalizeH="0" baseline="-30000" dirty="0" smtClean="0">
                <a:solidFill>
                  <a:schemeClr val="tx1"/>
                </a:solidFill>
                <a:latin typeface="Times New Roman" pitchFamily="18" charset="0"/>
                <a:ea typeface="Calibri" pitchFamily="34" charset="0"/>
                <a:cs typeface="Times New Roman" pitchFamily="18" charset="0"/>
              </a:rPr>
              <a:t>3</a:t>
            </a:r>
            <a:endParaRPr kumimoji="0" lang="en-US" sz="2400" i="0" u="none" strike="noStrike" normalizeH="0" baseline="0" dirty="0" smtClean="0">
              <a:solidFill>
                <a:schemeClr val="tx1"/>
              </a:solidFill>
              <a:latin typeface="Arial" pitchFamily="34" charset="0"/>
              <a:cs typeface="Arial" pitchFamily="34" charset="0"/>
            </a:endParaRPr>
          </a:p>
        </p:txBody>
      </p:sp>
      <p:sp>
        <p:nvSpPr>
          <p:cNvPr id="4" name="Rectangle 3"/>
          <p:cNvSpPr/>
          <p:nvPr/>
        </p:nvSpPr>
        <p:spPr>
          <a:xfrm>
            <a:off x="450840" y="1845222"/>
            <a:ext cx="477823" cy="461665"/>
          </a:xfrm>
          <a:prstGeom prst="rect">
            <a:avLst/>
          </a:prstGeom>
        </p:spPr>
        <p:txBody>
          <a:bodyPr wrap="none">
            <a:spAutoFit/>
          </a:bodyPr>
          <a:lstStyle/>
          <a:p>
            <a:r>
              <a:rPr lang="en-US" sz="2400" dirty="0" err="1" smtClean="0"/>
              <a:t>s.t</a:t>
            </a:r>
            <a:endParaRPr lang="fa-IR" sz="2400" dirty="0"/>
          </a:p>
        </p:txBody>
      </p:sp>
      <p:sp>
        <p:nvSpPr>
          <p:cNvPr id="5" name="Rectangle 1"/>
          <p:cNvSpPr>
            <a:spLocks noChangeArrowheads="1"/>
          </p:cNvSpPr>
          <p:nvPr/>
        </p:nvSpPr>
        <p:spPr bwMode="auto">
          <a:xfrm>
            <a:off x="500066" y="2561578"/>
            <a:ext cx="3000364" cy="1938992"/>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smtClean="0">
                <a:latin typeface="Times New Roman" pitchFamily="18" charset="0"/>
                <a:ea typeface="Calibri" pitchFamily="34" charset="0"/>
                <a:cs typeface="Times New Roman" pitchFamily="18" charset="0"/>
              </a:rPr>
              <a:t>6x</a:t>
            </a:r>
            <a:r>
              <a:rPr kumimoji="0" lang="en-US" sz="2400" i="0" u="none" strike="noStrike" normalizeH="0" baseline="-30000" dirty="0" smtClean="0">
                <a:latin typeface="Times New Roman" pitchFamily="18" charset="0"/>
                <a:ea typeface="Calibri" pitchFamily="34" charset="0"/>
                <a:cs typeface="Times New Roman" pitchFamily="18" charset="0"/>
              </a:rPr>
              <a:t>1</a:t>
            </a:r>
            <a:r>
              <a:rPr kumimoji="0" lang="en-US" sz="2400" i="0" u="none" strike="noStrike" normalizeH="0" baseline="0" dirty="0" smtClean="0">
                <a:latin typeface="Times New Roman" pitchFamily="18" charset="0"/>
                <a:ea typeface="Calibri" pitchFamily="34" charset="0"/>
                <a:cs typeface="Times New Roman" pitchFamily="18" charset="0"/>
              </a:rPr>
              <a:t> + 2x</a:t>
            </a:r>
            <a:r>
              <a:rPr kumimoji="0" lang="en-US" sz="2400" i="0" u="none" strike="noStrike" normalizeH="0" baseline="-30000" dirty="0" smtClean="0">
                <a:latin typeface="Times New Roman" pitchFamily="18" charset="0"/>
                <a:ea typeface="Calibri" pitchFamily="34" charset="0"/>
                <a:cs typeface="Times New Roman" pitchFamily="18" charset="0"/>
              </a:rPr>
              <a:t>2</a:t>
            </a:r>
            <a:r>
              <a:rPr kumimoji="0" lang="en-US" sz="2400" i="0" u="none" strike="noStrike" normalizeH="0" baseline="0" dirty="0" smtClean="0">
                <a:latin typeface="Times New Roman" pitchFamily="18" charset="0"/>
                <a:ea typeface="Calibri" pitchFamily="34" charset="0"/>
                <a:cs typeface="Times New Roman" pitchFamily="18" charset="0"/>
              </a:rPr>
              <a:t> + 5x</a:t>
            </a:r>
            <a:r>
              <a:rPr kumimoji="0" lang="en-US" sz="2400" i="0" u="none" strike="noStrike" normalizeH="0" baseline="-30000" dirty="0" smtClean="0">
                <a:latin typeface="Times New Roman" pitchFamily="18" charset="0"/>
                <a:ea typeface="Calibri" pitchFamily="34" charset="0"/>
                <a:cs typeface="Times New Roman" pitchFamily="18" charset="0"/>
              </a:rPr>
              <a:t>3</a:t>
            </a:r>
            <a:r>
              <a:rPr kumimoji="0" lang="en-US" sz="2400" i="0" u="none" strike="noStrike" normalizeH="0" baseline="0" dirty="0" smtClean="0">
                <a:latin typeface="Times New Roman" pitchFamily="18" charset="0"/>
                <a:ea typeface="Calibri" pitchFamily="34" charset="0"/>
                <a:cs typeface="Times New Roman" pitchFamily="18" charset="0"/>
              </a:rPr>
              <a:t> ≤ 200</a:t>
            </a:r>
            <a:endParaRPr kumimoji="0" lang="en-US" sz="24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normalizeH="0" baseline="0" dirty="0" smtClean="0">
                <a:latin typeface="Times New Roman" pitchFamily="18" charset="0"/>
                <a:ea typeface="Calibri" pitchFamily="34" charset="0"/>
                <a:cs typeface="Times New Roman" pitchFamily="18" charset="0"/>
              </a:rPr>
              <a:t>4x</a:t>
            </a:r>
            <a:r>
              <a:rPr kumimoji="0" lang="en-US" sz="2400" i="0" u="none" strike="noStrike" normalizeH="0" baseline="-30000" dirty="0" smtClean="0">
                <a:latin typeface="Times New Roman" pitchFamily="18" charset="0"/>
                <a:ea typeface="Calibri" pitchFamily="34" charset="0"/>
                <a:cs typeface="Times New Roman" pitchFamily="18" charset="0"/>
              </a:rPr>
              <a:t>1</a:t>
            </a:r>
            <a:r>
              <a:rPr kumimoji="0" lang="en-US" sz="2400" i="0" u="none" strike="noStrike" normalizeH="0" baseline="0" dirty="0" smtClean="0">
                <a:latin typeface="Times New Roman" pitchFamily="18" charset="0"/>
                <a:ea typeface="Calibri" pitchFamily="34" charset="0"/>
                <a:cs typeface="Times New Roman" pitchFamily="18" charset="0"/>
              </a:rPr>
              <a:t> + 5x</a:t>
            </a:r>
            <a:r>
              <a:rPr kumimoji="0" lang="en-US" sz="2400" i="0" u="none" strike="noStrike" normalizeH="0" baseline="-30000" dirty="0" smtClean="0">
                <a:latin typeface="Times New Roman" pitchFamily="18" charset="0"/>
                <a:ea typeface="Calibri" pitchFamily="34" charset="0"/>
                <a:cs typeface="Times New Roman" pitchFamily="18" charset="0"/>
              </a:rPr>
              <a:t>2</a:t>
            </a:r>
            <a:r>
              <a:rPr kumimoji="0" lang="en-US" sz="2400" i="0" u="none" strike="noStrike" normalizeH="0" baseline="0" dirty="0" smtClean="0">
                <a:latin typeface="Times New Roman" pitchFamily="18" charset="0"/>
                <a:ea typeface="Calibri" pitchFamily="34" charset="0"/>
                <a:cs typeface="Times New Roman" pitchFamily="18" charset="0"/>
              </a:rPr>
              <a:t> + 3x</a:t>
            </a:r>
            <a:r>
              <a:rPr kumimoji="0" lang="en-US" sz="2400" i="0" u="none" strike="noStrike" normalizeH="0" baseline="-30000" dirty="0" smtClean="0">
                <a:latin typeface="Times New Roman" pitchFamily="18" charset="0"/>
                <a:ea typeface="Calibri" pitchFamily="34" charset="0"/>
                <a:cs typeface="Times New Roman" pitchFamily="18" charset="0"/>
              </a:rPr>
              <a:t>3</a:t>
            </a:r>
            <a:r>
              <a:rPr kumimoji="0" lang="en-US" sz="2400" i="0" u="none" strike="noStrike" normalizeH="0" baseline="0" dirty="0" smtClean="0">
                <a:latin typeface="Times New Roman" pitchFamily="18" charset="0"/>
                <a:ea typeface="Calibri" pitchFamily="34" charset="0"/>
                <a:cs typeface="Times New Roman" pitchFamily="18" charset="0"/>
              </a:rPr>
              <a:t> ≤ 150 </a:t>
            </a:r>
            <a:endParaRPr kumimoji="0" lang="en-US" sz="24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u="none" strike="noStrike" normalizeH="0" baseline="0" dirty="0" smtClean="0">
                <a:latin typeface="Times New Roman" pitchFamily="18" charset="0"/>
                <a:ea typeface="Calibri" pitchFamily="34" charset="0"/>
                <a:cs typeface="Times New Roman" pitchFamily="18" charset="0"/>
              </a:rPr>
              <a:t>x</a:t>
            </a:r>
            <a:r>
              <a:rPr kumimoji="0" lang="en-US" sz="2400" i="0" u="none" strike="noStrike" normalizeH="0" baseline="-30000" dirty="0" smtClean="0">
                <a:latin typeface="Times New Roman" pitchFamily="18" charset="0"/>
                <a:ea typeface="Calibri" pitchFamily="34" charset="0"/>
                <a:cs typeface="Times New Roman" pitchFamily="18" charset="0"/>
              </a:rPr>
              <a:t>1</a:t>
            </a:r>
            <a:r>
              <a:rPr kumimoji="0" lang="en-US" sz="2400" i="0" u="none" strike="noStrike" normalizeH="0" baseline="0" dirty="0" smtClean="0">
                <a:latin typeface="Times New Roman" pitchFamily="18" charset="0"/>
                <a:ea typeface="Calibri" pitchFamily="34" charset="0"/>
                <a:cs typeface="Times New Roman" pitchFamily="18" charset="0"/>
              </a:rPr>
              <a:t> , x</a:t>
            </a:r>
            <a:r>
              <a:rPr kumimoji="0" lang="en-US" sz="2400" i="0" u="none" strike="noStrike" normalizeH="0" baseline="-30000" dirty="0" smtClean="0">
                <a:latin typeface="Times New Roman" pitchFamily="18" charset="0"/>
                <a:ea typeface="Calibri" pitchFamily="34" charset="0"/>
                <a:cs typeface="Times New Roman" pitchFamily="18" charset="0"/>
              </a:rPr>
              <a:t>2</a:t>
            </a:r>
            <a:r>
              <a:rPr kumimoji="0" lang="en-US" sz="2400" i="0" u="none" strike="noStrike" normalizeH="0" baseline="0" dirty="0" smtClean="0">
                <a:latin typeface="Times New Roman" pitchFamily="18" charset="0"/>
                <a:ea typeface="Calibri" pitchFamily="34" charset="0"/>
                <a:cs typeface="Times New Roman" pitchFamily="18" charset="0"/>
              </a:rPr>
              <a:t> , x</a:t>
            </a:r>
            <a:r>
              <a:rPr kumimoji="0" lang="en-US" sz="2400" i="0" u="none" strike="noStrike" normalizeH="0" baseline="-30000" dirty="0" smtClean="0">
                <a:latin typeface="Times New Roman" pitchFamily="18" charset="0"/>
                <a:ea typeface="Calibri" pitchFamily="34" charset="0"/>
                <a:cs typeface="Times New Roman" pitchFamily="18" charset="0"/>
              </a:rPr>
              <a:t>3</a:t>
            </a:r>
            <a:r>
              <a:rPr kumimoji="0" lang="en-US" sz="2400" i="0" u="none" strike="noStrike" normalizeH="0" baseline="0" dirty="0" smtClean="0">
                <a:latin typeface="Times New Roman" pitchFamily="18" charset="0"/>
                <a:ea typeface="Calibri" pitchFamily="34" charset="0"/>
                <a:cs typeface="Times New Roman" pitchFamily="18" charset="0"/>
              </a:rPr>
              <a:t> ≥ 0</a:t>
            </a:r>
            <a:endParaRPr kumimoji="0" lang="en-US" sz="2400" i="0" u="none" strike="noStrike" normalizeH="0" baseline="0" dirty="0" smtClean="0">
              <a:latin typeface="Arial" pitchFamily="34" charset="0"/>
              <a:cs typeface="Arial" pitchFamily="34" charset="0"/>
            </a:endParaRPr>
          </a:p>
        </p:txBody>
      </p:sp>
      <p:sp>
        <p:nvSpPr>
          <p:cNvPr id="6" name="Slide Number Placeholder 3"/>
          <p:cNvSpPr txBox="1">
            <a:spLocks/>
          </p:cNvSpPr>
          <p:nvPr/>
        </p:nvSpPr>
        <p:spPr>
          <a:xfrm rot="20307152">
            <a:off x="-124114" y="4145401"/>
            <a:ext cx="9325521"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8000" dirty="0" smtClean="0">
                <a:solidFill>
                  <a:schemeClr val="bg1">
                    <a:lumMod val="95000"/>
                  </a:schemeClr>
                </a:solidFill>
              </a:rPr>
              <a:t>www.Prozhe.com</a:t>
            </a:r>
            <a:endParaRPr kumimoji="0" lang="fa-IR" sz="8000" b="0" i="0" u="none" strike="noStrike" kern="1200" cap="none" spc="0" normalizeH="0" baseline="0" noProof="0" dirty="0">
              <a:ln>
                <a:noFill/>
              </a:ln>
              <a:solidFill>
                <a:schemeClr val="bg1">
                  <a:lumMod val="9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404" y="1428736"/>
            <a:ext cx="5000628" cy="1714512"/>
          </a:xfrm>
          <a:prstGeom prst="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فصل سوم</a:t>
            </a:r>
            <a:endParaRPr lang="fa-IR" sz="6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32" y="3500438"/>
            <a:ext cx="5000628" cy="1714512"/>
          </a:xfrm>
          <a:prstGeom prst="rec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برنامه ریزی خطی روش هندسی</a:t>
            </a:r>
            <a:endParaRPr lang="fa-I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fld id="{56F17A71-66B3-4790-9AE2-7F4F187F56F8}" type="slidenum">
              <a:rPr lang="fa-IR" smtClean="0"/>
              <a:pPr/>
              <a:t>16</a:t>
            </a:fld>
            <a:endParaRPr lang="fa-IR"/>
          </a:p>
        </p:txBody>
      </p:sp>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com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17</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برنامه ریزی خطی</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18</a:t>
            </a:fld>
            <a:endParaRPr lang="fa-IR"/>
          </a:p>
        </p:txBody>
      </p:sp>
      <p:graphicFrame>
        <p:nvGraphicFramePr>
          <p:cNvPr id="3" name="Table 2"/>
          <p:cNvGraphicFramePr>
            <a:graphicFrameLocks noGrp="1"/>
          </p:cNvGraphicFramePr>
          <p:nvPr/>
        </p:nvGraphicFramePr>
        <p:xfrm>
          <a:off x="1465104" y="2374268"/>
          <a:ext cx="6213792" cy="1483360"/>
        </p:xfrm>
        <a:graphic>
          <a:graphicData uri="http://schemas.openxmlformats.org/drawingml/2006/table">
            <a:tbl>
              <a:tblPr rtl="1" firstRow="1" bandRow="1">
                <a:tableStyleId>{16D9F66E-5EB9-4882-86FB-DCBF35E3C3E4}</a:tableStyleId>
              </a:tblPr>
              <a:tblGrid>
                <a:gridCol w="1641792"/>
                <a:gridCol w="1524000"/>
                <a:gridCol w="1524000"/>
                <a:gridCol w="1524000"/>
              </a:tblGrid>
              <a:tr h="370840">
                <a:tc>
                  <a:txBody>
                    <a:bodyPr/>
                    <a:lstStyle/>
                    <a:p>
                      <a:pPr algn="ctr" rtl="1"/>
                      <a:endParaRPr lang="fa-IR" dirty="0"/>
                    </a:p>
                  </a:txBody>
                  <a:tcPr anchor="ctr"/>
                </a:tc>
                <a:tc>
                  <a:txBody>
                    <a:bodyPr/>
                    <a:lstStyle/>
                    <a:p>
                      <a:pPr algn="ctr" rtl="1"/>
                      <a:r>
                        <a:rPr lang="fa-IR" dirty="0" smtClean="0"/>
                        <a:t>نیروی کار</a:t>
                      </a:r>
                      <a:endParaRPr lang="fa-IR" dirty="0"/>
                    </a:p>
                  </a:txBody>
                  <a:tcPr anchor="ctr"/>
                </a:tc>
                <a:tc>
                  <a:txBody>
                    <a:bodyPr/>
                    <a:lstStyle/>
                    <a:p>
                      <a:pPr algn="ctr" rtl="1"/>
                      <a:r>
                        <a:rPr lang="fa-IR" dirty="0" smtClean="0"/>
                        <a:t>مواد اولیه</a:t>
                      </a:r>
                      <a:endParaRPr lang="fa-IR" dirty="0"/>
                    </a:p>
                  </a:txBody>
                  <a:tcPr anchor="ctr"/>
                </a:tc>
                <a:tc>
                  <a:txBody>
                    <a:bodyPr/>
                    <a:lstStyle/>
                    <a:p>
                      <a:pPr algn="ctr" rtl="1"/>
                      <a:r>
                        <a:rPr lang="fa-IR" dirty="0" smtClean="0"/>
                        <a:t>سود</a:t>
                      </a:r>
                      <a:endParaRPr lang="fa-IR" dirty="0"/>
                    </a:p>
                  </a:txBody>
                  <a:tcPr anchor="ctr"/>
                </a:tc>
              </a:tr>
              <a:tr h="370840">
                <a:tc>
                  <a:txBody>
                    <a:bodyPr/>
                    <a:lstStyle/>
                    <a:p>
                      <a:pPr algn="ctr" rtl="1"/>
                      <a:r>
                        <a:rPr lang="fa-IR" dirty="0" smtClean="0"/>
                        <a:t>محصول 1</a:t>
                      </a:r>
                      <a:endParaRPr lang="fa-IR" dirty="0"/>
                    </a:p>
                  </a:txBody>
                  <a:tcPr anchor="ctr"/>
                </a:tc>
                <a:tc>
                  <a:txBody>
                    <a:bodyPr/>
                    <a:lstStyle/>
                    <a:p>
                      <a:pPr algn="ctr" rtl="1"/>
                      <a:r>
                        <a:rPr lang="fa-IR" dirty="0" smtClean="0"/>
                        <a:t>1</a:t>
                      </a:r>
                      <a:endParaRPr lang="fa-IR" dirty="0"/>
                    </a:p>
                  </a:txBody>
                  <a:tcPr anchor="ctr"/>
                </a:tc>
                <a:tc>
                  <a:txBody>
                    <a:bodyPr/>
                    <a:lstStyle/>
                    <a:p>
                      <a:pPr algn="ctr" rtl="1"/>
                      <a:r>
                        <a:rPr lang="fa-IR" dirty="0" smtClean="0"/>
                        <a:t>4</a:t>
                      </a:r>
                      <a:endParaRPr lang="fa-IR" dirty="0"/>
                    </a:p>
                  </a:txBody>
                  <a:tcPr anchor="ctr"/>
                </a:tc>
                <a:tc>
                  <a:txBody>
                    <a:bodyPr/>
                    <a:lstStyle/>
                    <a:p>
                      <a:pPr algn="ctr" rtl="1"/>
                      <a:r>
                        <a:rPr lang="fa-IR" dirty="0" smtClean="0"/>
                        <a:t>40</a:t>
                      </a:r>
                      <a:endParaRPr lang="fa-IR" dirty="0"/>
                    </a:p>
                  </a:txBody>
                  <a:tcPr anchor="ctr"/>
                </a:tc>
              </a:tr>
              <a:tr h="370840">
                <a:tc>
                  <a:txBody>
                    <a:bodyPr/>
                    <a:lstStyle/>
                    <a:p>
                      <a:pPr algn="ctr" rtl="1"/>
                      <a:r>
                        <a:rPr lang="fa-IR" dirty="0" smtClean="0"/>
                        <a:t>محصول 2</a:t>
                      </a:r>
                      <a:endParaRPr lang="fa-IR" dirty="0"/>
                    </a:p>
                  </a:txBody>
                  <a:tcPr anchor="ctr"/>
                </a:tc>
                <a:tc>
                  <a:txBody>
                    <a:bodyPr/>
                    <a:lstStyle/>
                    <a:p>
                      <a:pPr algn="ctr" rtl="1"/>
                      <a:r>
                        <a:rPr lang="fa-IR" dirty="0" smtClean="0"/>
                        <a:t>2</a:t>
                      </a:r>
                      <a:endParaRPr lang="fa-IR" dirty="0"/>
                    </a:p>
                  </a:txBody>
                  <a:tcPr anchor="ctr"/>
                </a:tc>
                <a:tc>
                  <a:txBody>
                    <a:bodyPr/>
                    <a:lstStyle/>
                    <a:p>
                      <a:pPr algn="ctr" rtl="1"/>
                      <a:r>
                        <a:rPr lang="fa-IR" dirty="0" smtClean="0"/>
                        <a:t>3</a:t>
                      </a:r>
                      <a:endParaRPr lang="fa-IR" dirty="0"/>
                    </a:p>
                  </a:txBody>
                  <a:tcPr anchor="ctr"/>
                </a:tc>
                <a:tc>
                  <a:txBody>
                    <a:bodyPr/>
                    <a:lstStyle/>
                    <a:p>
                      <a:pPr algn="ctr" rtl="1"/>
                      <a:r>
                        <a:rPr lang="fa-IR" dirty="0" smtClean="0"/>
                        <a:t>50</a:t>
                      </a:r>
                      <a:endParaRPr lang="fa-IR" dirty="0"/>
                    </a:p>
                  </a:txBody>
                  <a:tcPr anchor="ctr"/>
                </a:tc>
              </a:tr>
              <a:tr h="370840">
                <a:tc>
                  <a:txBody>
                    <a:bodyPr/>
                    <a:lstStyle/>
                    <a:p>
                      <a:pPr algn="ctr" rtl="1"/>
                      <a:r>
                        <a:rPr lang="fa-IR" dirty="0" smtClean="0"/>
                        <a:t>میزان منابع موجود</a:t>
                      </a:r>
                      <a:endParaRPr lang="fa-IR" dirty="0"/>
                    </a:p>
                  </a:txBody>
                  <a:tcPr anchor="ctr"/>
                </a:tc>
                <a:tc>
                  <a:txBody>
                    <a:bodyPr/>
                    <a:lstStyle/>
                    <a:p>
                      <a:pPr algn="ctr" rtl="1"/>
                      <a:r>
                        <a:rPr lang="fa-IR" dirty="0" smtClean="0"/>
                        <a:t>40</a:t>
                      </a:r>
                      <a:endParaRPr lang="fa-IR" dirty="0"/>
                    </a:p>
                  </a:txBody>
                  <a:tcPr anchor="ctr"/>
                </a:tc>
                <a:tc>
                  <a:txBody>
                    <a:bodyPr/>
                    <a:lstStyle/>
                    <a:p>
                      <a:pPr algn="ctr" rtl="1"/>
                      <a:r>
                        <a:rPr lang="fa-IR" dirty="0" smtClean="0"/>
                        <a:t>120</a:t>
                      </a:r>
                      <a:endParaRPr lang="fa-IR" dirty="0"/>
                    </a:p>
                  </a:txBody>
                  <a:tcPr anchor="ctr"/>
                </a:tc>
                <a:tc>
                  <a:txBody>
                    <a:bodyPr/>
                    <a:lstStyle/>
                    <a:p>
                      <a:pPr algn="ctr" rtl="1"/>
                      <a:endParaRPr lang="fa-IR" dirty="0"/>
                    </a:p>
                  </a:txBody>
                  <a:tcPr anchor="ctr"/>
                </a:tc>
              </a:tr>
            </a:tbl>
          </a:graphicData>
        </a:graphic>
      </p:graphicFrame>
      <p:sp>
        <p:nvSpPr>
          <p:cNvPr id="4" name="TextBox 3"/>
          <p:cNvSpPr txBox="1"/>
          <p:nvPr/>
        </p:nvSpPr>
        <p:spPr>
          <a:xfrm>
            <a:off x="5857884" y="571480"/>
            <a:ext cx="2643206"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جدول زیر را در نظر بگیرید </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5"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19</a:t>
            </a:fld>
            <a:endParaRPr lang="fa-IR"/>
          </a:p>
        </p:txBody>
      </p:sp>
      <p:graphicFrame>
        <p:nvGraphicFramePr>
          <p:cNvPr id="3" name="Table 2"/>
          <p:cNvGraphicFramePr>
            <a:graphicFrameLocks noGrp="1"/>
          </p:cNvGraphicFramePr>
          <p:nvPr/>
        </p:nvGraphicFramePr>
        <p:xfrm>
          <a:off x="1465104" y="1214422"/>
          <a:ext cx="6213792" cy="1483360"/>
        </p:xfrm>
        <a:graphic>
          <a:graphicData uri="http://schemas.openxmlformats.org/drawingml/2006/table">
            <a:tbl>
              <a:tblPr rtl="1" firstRow="1" bandRow="1">
                <a:tableStyleId>{16D9F66E-5EB9-4882-86FB-DCBF35E3C3E4}</a:tableStyleId>
              </a:tblPr>
              <a:tblGrid>
                <a:gridCol w="1641792"/>
                <a:gridCol w="1524000"/>
                <a:gridCol w="1524000"/>
                <a:gridCol w="1524000"/>
              </a:tblGrid>
              <a:tr h="370840">
                <a:tc>
                  <a:txBody>
                    <a:bodyPr/>
                    <a:lstStyle/>
                    <a:p>
                      <a:pPr algn="ctr" rtl="1"/>
                      <a:endParaRPr lang="fa-IR" dirty="0"/>
                    </a:p>
                  </a:txBody>
                  <a:tcPr anchor="ctr"/>
                </a:tc>
                <a:tc>
                  <a:txBody>
                    <a:bodyPr/>
                    <a:lstStyle/>
                    <a:p>
                      <a:pPr algn="ctr" rtl="1"/>
                      <a:r>
                        <a:rPr lang="fa-IR" dirty="0" smtClean="0"/>
                        <a:t>نیروی کار</a:t>
                      </a:r>
                      <a:endParaRPr lang="fa-IR" dirty="0"/>
                    </a:p>
                  </a:txBody>
                  <a:tcPr anchor="ctr"/>
                </a:tc>
                <a:tc>
                  <a:txBody>
                    <a:bodyPr/>
                    <a:lstStyle/>
                    <a:p>
                      <a:pPr algn="ctr" rtl="1"/>
                      <a:r>
                        <a:rPr lang="fa-IR" dirty="0" smtClean="0"/>
                        <a:t>مواد اولیه</a:t>
                      </a:r>
                      <a:endParaRPr lang="fa-IR" dirty="0"/>
                    </a:p>
                  </a:txBody>
                  <a:tcPr anchor="ctr"/>
                </a:tc>
                <a:tc>
                  <a:txBody>
                    <a:bodyPr/>
                    <a:lstStyle/>
                    <a:p>
                      <a:pPr algn="ctr" rtl="1"/>
                      <a:r>
                        <a:rPr lang="fa-IR" dirty="0" smtClean="0"/>
                        <a:t>سود</a:t>
                      </a:r>
                      <a:endParaRPr lang="fa-IR" dirty="0"/>
                    </a:p>
                  </a:txBody>
                  <a:tcPr anchor="ctr"/>
                </a:tc>
              </a:tr>
              <a:tr h="370840">
                <a:tc>
                  <a:txBody>
                    <a:bodyPr/>
                    <a:lstStyle/>
                    <a:p>
                      <a:pPr algn="ctr" rtl="1"/>
                      <a:r>
                        <a:rPr lang="fa-IR" dirty="0" smtClean="0"/>
                        <a:t>محصول 1</a:t>
                      </a:r>
                      <a:endParaRPr lang="fa-IR" dirty="0"/>
                    </a:p>
                  </a:txBody>
                  <a:tcPr anchor="ctr"/>
                </a:tc>
                <a:tc>
                  <a:txBody>
                    <a:bodyPr/>
                    <a:lstStyle/>
                    <a:p>
                      <a:pPr algn="ctr" rtl="1"/>
                      <a:r>
                        <a:rPr lang="fa-IR" dirty="0" smtClean="0"/>
                        <a:t>1</a:t>
                      </a:r>
                      <a:endParaRPr lang="fa-IR" dirty="0"/>
                    </a:p>
                  </a:txBody>
                  <a:tcPr anchor="ctr"/>
                </a:tc>
                <a:tc>
                  <a:txBody>
                    <a:bodyPr/>
                    <a:lstStyle/>
                    <a:p>
                      <a:pPr algn="ctr" rtl="1"/>
                      <a:r>
                        <a:rPr lang="fa-IR" dirty="0" smtClean="0"/>
                        <a:t>4</a:t>
                      </a:r>
                      <a:endParaRPr lang="fa-IR" dirty="0"/>
                    </a:p>
                  </a:txBody>
                  <a:tcPr anchor="ctr"/>
                </a:tc>
                <a:tc>
                  <a:txBody>
                    <a:bodyPr/>
                    <a:lstStyle/>
                    <a:p>
                      <a:pPr algn="ctr" rtl="1"/>
                      <a:r>
                        <a:rPr lang="fa-IR" dirty="0" smtClean="0"/>
                        <a:t>40</a:t>
                      </a:r>
                      <a:endParaRPr lang="fa-IR" dirty="0"/>
                    </a:p>
                  </a:txBody>
                  <a:tcPr anchor="ctr"/>
                </a:tc>
              </a:tr>
              <a:tr h="370840">
                <a:tc>
                  <a:txBody>
                    <a:bodyPr/>
                    <a:lstStyle/>
                    <a:p>
                      <a:pPr algn="ctr" rtl="1"/>
                      <a:r>
                        <a:rPr lang="fa-IR" dirty="0" smtClean="0"/>
                        <a:t>محصول 2</a:t>
                      </a:r>
                      <a:endParaRPr lang="fa-IR" dirty="0"/>
                    </a:p>
                  </a:txBody>
                  <a:tcPr anchor="ctr"/>
                </a:tc>
                <a:tc>
                  <a:txBody>
                    <a:bodyPr/>
                    <a:lstStyle/>
                    <a:p>
                      <a:pPr algn="ctr" rtl="1"/>
                      <a:r>
                        <a:rPr lang="fa-IR" dirty="0" smtClean="0"/>
                        <a:t>2</a:t>
                      </a:r>
                      <a:endParaRPr lang="fa-IR" dirty="0"/>
                    </a:p>
                  </a:txBody>
                  <a:tcPr anchor="ctr"/>
                </a:tc>
                <a:tc>
                  <a:txBody>
                    <a:bodyPr/>
                    <a:lstStyle/>
                    <a:p>
                      <a:pPr algn="ctr" rtl="1"/>
                      <a:r>
                        <a:rPr lang="fa-IR" dirty="0" smtClean="0"/>
                        <a:t>3</a:t>
                      </a:r>
                      <a:endParaRPr lang="fa-IR" dirty="0"/>
                    </a:p>
                  </a:txBody>
                  <a:tcPr anchor="ctr"/>
                </a:tc>
                <a:tc>
                  <a:txBody>
                    <a:bodyPr/>
                    <a:lstStyle/>
                    <a:p>
                      <a:pPr algn="ctr" rtl="1"/>
                      <a:r>
                        <a:rPr lang="fa-IR" dirty="0" smtClean="0"/>
                        <a:t>50</a:t>
                      </a:r>
                      <a:endParaRPr lang="fa-IR" dirty="0"/>
                    </a:p>
                  </a:txBody>
                  <a:tcPr anchor="ctr"/>
                </a:tc>
              </a:tr>
              <a:tr h="370840">
                <a:tc>
                  <a:txBody>
                    <a:bodyPr/>
                    <a:lstStyle/>
                    <a:p>
                      <a:pPr algn="ctr" rtl="1"/>
                      <a:r>
                        <a:rPr lang="fa-IR" dirty="0" smtClean="0"/>
                        <a:t>میزان منابع موجود</a:t>
                      </a:r>
                      <a:endParaRPr lang="fa-IR" dirty="0"/>
                    </a:p>
                  </a:txBody>
                  <a:tcPr anchor="ctr"/>
                </a:tc>
                <a:tc>
                  <a:txBody>
                    <a:bodyPr/>
                    <a:lstStyle/>
                    <a:p>
                      <a:pPr algn="ctr" rtl="1"/>
                      <a:r>
                        <a:rPr lang="fa-IR" dirty="0" smtClean="0"/>
                        <a:t>40</a:t>
                      </a:r>
                      <a:endParaRPr lang="fa-IR" dirty="0"/>
                    </a:p>
                  </a:txBody>
                  <a:tcPr anchor="ctr"/>
                </a:tc>
                <a:tc>
                  <a:txBody>
                    <a:bodyPr/>
                    <a:lstStyle/>
                    <a:p>
                      <a:pPr algn="ctr" rtl="1"/>
                      <a:r>
                        <a:rPr lang="fa-IR" dirty="0" smtClean="0"/>
                        <a:t>120</a:t>
                      </a:r>
                      <a:endParaRPr lang="fa-IR" dirty="0"/>
                    </a:p>
                  </a:txBody>
                  <a:tcPr anchor="ctr"/>
                </a:tc>
                <a:tc>
                  <a:txBody>
                    <a:bodyPr/>
                    <a:lstStyle/>
                    <a:p>
                      <a:pPr algn="ctr" rtl="1"/>
                      <a:endParaRPr lang="fa-IR" dirty="0"/>
                    </a:p>
                  </a:txBody>
                  <a:tcPr anchor="ctr"/>
                </a:tc>
              </a:tr>
            </a:tbl>
          </a:graphicData>
        </a:graphic>
      </p:graphicFrame>
      <p:sp>
        <p:nvSpPr>
          <p:cNvPr id="5" name="Rectangle 1"/>
          <p:cNvSpPr>
            <a:spLocks noChangeArrowheads="1"/>
          </p:cNvSpPr>
          <p:nvPr/>
        </p:nvSpPr>
        <p:spPr bwMode="auto">
          <a:xfrm>
            <a:off x="5786446" y="4190534"/>
            <a:ext cx="50006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1</a:t>
            </a: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6" name="Rectangle 2"/>
          <p:cNvSpPr>
            <a:spLocks noChangeArrowheads="1"/>
          </p:cNvSpPr>
          <p:nvPr/>
        </p:nvSpPr>
        <p:spPr bwMode="auto">
          <a:xfrm>
            <a:off x="5786446" y="4839547"/>
            <a:ext cx="50003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X</a:t>
            </a:r>
            <a:r>
              <a:rPr kumimoji="0" lang="en-US" sz="1800" i="0" u="none" strike="noStrike" normalizeH="0" baseline="-30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ea typeface="Calibri" pitchFamily="34" charset="0"/>
                <a:cs typeface="Times New Roman" pitchFamily="18" charset="0"/>
              </a:rPr>
              <a:t>2</a:t>
            </a:r>
            <a:endParaRPr kumimoji="0" lang="en-US" sz="1800" i="0" u="none"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7" name="Right Arrow 6"/>
          <p:cNvSpPr/>
          <p:nvPr/>
        </p:nvSpPr>
        <p:spPr>
          <a:xfrm rot="10800000">
            <a:off x="6215074" y="4345552"/>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9" name="TextBox 8"/>
          <p:cNvSpPr txBox="1"/>
          <p:nvPr/>
        </p:nvSpPr>
        <p:spPr>
          <a:xfrm>
            <a:off x="6429388" y="4202676"/>
            <a:ext cx="1143008" cy="369332"/>
          </a:xfrm>
          <a:prstGeom prst="rect">
            <a:avLst/>
          </a:prstGeom>
          <a:noFill/>
        </p:spPr>
        <p:txBody>
          <a:bodyPr wrap="square" rtlCol="1">
            <a:spAutoFit/>
          </a:bodyPr>
          <a:lstStyle/>
          <a:p>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محصول 1</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0" name="TextBox 9"/>
          <p:cNvSpPr txBox="1"/>
          <p:nvPr/>
        </p:nvSpPr>
        <p:spPr>
          <a:xfrm>
            <a:off x="6429388" y="4917056"/>
            <a:ext cx="1143008" cy="369332"/>
          </a:xfrm>
          <a:prstGeom prst="rect">
            <a:avLst/>
          </a:prstGeom>
          <a:noFill/>
        </p:spPr>
        <p:txBody>
          <a:bodyPr wrap="square" rtlCol="1">
            <a:spAutoFit/>
          </a:bodyPr>
          <a:lstStyle/>
          <a:p>
            <a:pPr algn="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محصول 2</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9" name="Rectangle 18"/>
          <p:cNvSpPr/>
          <p:nvPr/>
        </p:nvSpPr>
        <p:spPr>
          <a:xfrm>
            <a:off x="6215074" y="1357298"/>
            <a:ext cx="1357322" cy="1000132"/>
          </a:xfrm>
          <a:prstGeom prst="rect">
            <a:avLst/>
          </a:prstGeom>
          <a:noFill/>
          <a:ln w="38100">
            <a:solidFill>
              <a:srgbClr val="00B0F0"/>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fa-IR"/>
          </a:p>
        </p:txBody>
      </p:sp>
      <p:sp>
        <p:nvSpPr>
          <p:cNvPr id="21" name="Curved Left Arrow 20"/>
          <p:cNvSpPr/>
          <p:nvPr/>
        </p:nvSpPr>
        <p:spPr>
          <a:xfrm>
            <a:off x="7643834" y="1785926"/>
            <a:ext cx="428628" cy="2571768"/>
          </a:xfrm>
          <a:prstGeom prst="curvedLef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solidFill>
                <a:schemeClr val="tx1"/>
              </a:solidFill>
            </a:endParaRPr>
          </a:p>
        </p:txBody>
      </p:sp>
      <p:sp>
        <p:nvSpPr>
          <p:cNvPr id="22" name="Right Arrow 21"/>
          <p:cNvSpPr/>
          <p:nvPr/>
        </p:nvSpPr>
        <p:spPr>
          <a:xfrm rot="10800000">
            <a:off x="6215074" y="5000636"/>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2"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404" y="1428736"/>
            <a:ext cx="5000628" cy="1714512"/>
          </a:xfrm>
          <a:prstGeom prst="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فصل اول</a:t>
            </a:r>
            <a:endParaRPr lang="fa-IR" sz="6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32" y="3500438"/>
            <a:ext cx="5000628" cy="1714512"/>
          </a:xfrm>
          <a:prstGeom prst="rec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کلیات تحقیق در عملیات </a:t>
            </a:r>
            <a:endParaRPr lang="fa-IR"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fld id="{56F17A71-66B3-4790-9AE2-7F4F187F56F8}" type="slidenum">
              <a:rPr lang="fa-IR" smtClean="0"/>
              <a:pPr/>
              <a:t>2</a:t>
            </a:fld>
            <a:endParaRPr lang="fa-IR"/>
          </a:p>
        </p:txBody>
      </p:sp>
      <p:pic>
        <p:nvPicPr>
          <p:cNvPr id="6" name="Picture 5"/>
          <p:cNvPicPr/>
          <p:nvPr/>
        </p:nvPicPr>
        <p:blipFill>
          <a:blip r:embed="rId2"/>
          <a:srcRect/>
          <a:stretch>
            <a:fillRect/>
          </a:stretch>
        </p:blipFill>
        <p:spPr bwMode="auto">
          <a:xfrm>
            <a:off x="0" y="0"/>
            <a:ext cx="3000364" cy="3071810"/>
          </a:xfrm>
          <a:prstGeom prst="rect">
            <a:avLst/>
          </a:prstGeom>
          <a:noFill/>
          <a:ln w="9525">
            <a:noFill/>
            <a:miter lim="800000"/>
            <a:headEnd/>
            <a:tailEnd/>
          </a:ln>
          <a:effectLst/>
        </p:spPr>
      </p:pic>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www.Prozhe.com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20</a:t>
            </a:fld>
            <a:endParaRPr lang="fa-IR"/>
          </a:p>
        </p:txBody>
      </p:sp>
      <p:graphicFrame>
        <p:nvGraphicFramePr>
          <p:cNvPr id="3" name="Table 2"/>
          <p:cNvGraphicFramePr>
            <a:graphicFrameLocks noGrp="1"/>
          </p:cNvGraphicFramePr>
          <p:nvPr/>
        </p:nvGraphicFramePr>
        <p:xfrm>
          <a:off x="1465104" y="1214422"/>
          <a:ext cx="6213792" cy="1483360"/>
        </p:xfrm>
        <a:graphic>
          <a:graphicData uri="http://schemas.openxmlformats.org/drawingml/2006/table">
            <a:tbl>
              <a:tblPr rtl="1" firstRow="1" bandRow="1">
                <a:tableStyleId>{16D9F66E-5EB9-4882-86FB-DCBF35E3C3E4}</a:tableStyleId>
              </a:tblPr>
              <a:tblGrid>
                <a:gridCol w="1641792"/>
                <a:gridCol w="1524000"/>
                <a:gridCol w="1524000"/>
                <a:gridCol w="1524000"/>
              </a:tblGrid>
              <a:tr h="370840">
                <a:tc>
                  <a:txBody>
                    <a:bodyPr/>
                    <a:lstStyle/>
                    <a:p>
                      <a:pPr algn="ctr" rtl="1"/>
                      <a:endParaRPr lang="fa-IR" dirty="0"/>
                    </a:p>
                  </a:txBody>
                  <a:tcPr anchor="ctr"/>
                </a:tc>
                <a:tc>
                  <a:txBody>
                    <a:bodyPr/>
                    <a:lstStyle/>
                    <a:p>
                      <a:pPr algn="ctr" rtl="1"/>
                      <a:r>
                        <a:rPr lang="fa-IR" dirty="0" smtClean="0"/>
                        <a:t>نیروی کار</a:t>
                      </a:r>
                      <a:endParaRPr lang="fa-IR" dirty="0"/>
                    </a:p>
                  </a:txBody>
                  <a:tcPr anchor="ctr"/>
                </a:tc>
                <a:tc>
                  <a:txBody>
                    <a:bodyPr/>
                    <a:lstStyle/>
                    <a:p>
                      <a:pPr algn="ctr" rtl="1"/>
                      <a:r>
                        <a:rPr lang="fa-IR" dirty="0" smtClean="0"/>
                        <a:t>مواد اولیه</a:t>
                      </a:r>
                      <a:endParaRPr lang="fa-IR" dirty="0"/>
                    </a:p>
                  </a:txBody>
                  <a:tcPr anchor="ctr"/>
                </a:tc>
                <a:tc>
                  <a:txBody>
                    <a:bodyPr/>
                    <a:lstStyle/>
                    <a:p>
                      <a:pPr algn="ctr" rtl="1"/>
                      <a:r>
                        <a:rPr lang="fa-IR" dirty="0" smtClean="0"/>
                        <a:t>سود</a:t>
                      </a:r>
                      <a:endParaRPr lang="fa-IR" dirty="0"/>
                    </a:p>
                  </a:txBody>
                  <a:tcPr anchor="ctr"/>
                </a:tc>
              </a:tr>
              <a:tr h="370840">
                <a:tc>
                  <a:txBody>
                    <a:bodyPr/>
                    <a:lstStyle/>
                    <a:p>
                      <a:pPr algn="ctr" rtl="1"/>
                      <a:r>
                        <a:rPr lang="fa-IR" dirty="0" smtClean="0"/>
                        <a:t>محصول 1</a:t>
                      </a:r>
                      <a:endParaRPr lang="fa-IR" dirty="0"/>
                    </a:p>
                  </a:txBody>
                  <a:tcPr anchor="ctr"/>
                </a:tc>
                <a:tc>
                  <a:txBody>
                    <a:bodyPr/>
                    <a:lstStyle/>
                    <a:p>
                      <a:pPr algn="ctr" rtl="1"/>
                      <a:r>
                        <a:rPr lang="fa-IR" dirty="0" smtClean="0"/>
                        <a:t>1</a:t>
                      </a:r>
                      <a:endParaRPr lang="fa-IR" dirty="0"/>
                    </a:p>
                  </a:txBody>
                  <a:tcPr anchor="ctr"/>
                </a:tc>
                <a:tc>
                  <a:txBody>
                    <a:bodyPr/>
                    <a:lstStyle/>
                    <a:p>
                      <a:pPr algn="ctr" rtl="1"/>
                      <a:r>
                        <a:rPr lang="fa-IR" dirty="0" smtClean="0"/>
                        <a:t>4</a:t>
                      </a:r>
                      <a:endParaRPr lang="fa-IR" dirty="0"/>
                    </a:p>
                  </a:txBody>
                  <a:tcPr anchor="ctr"/>
                </a:tc>
                <a:tc>
                  <a:txBody>
                    <a:bodyPr/>
                    <a:lstStyle/>
                    <a:p>
                      <a:pPr algn="ctr" rtl="1"/>
                      <a:r>
                        <a:rPr lang="fa-IR" dirty="0" smtClean="0"/>
                        <a:t>40</a:t>
                      </a:r>
                      <a:endParaRPr lang="fa-IR" dirty="0"/>
                    </a:p>
                  </a:txBody>
                  <a:tcPr anchor="ctr"/>
                </a:tc>
              </a:tr>
              <a:tr h="370840">
                <a:tc>
                  <a:txBody>
                    <a:bodyPr/>
                    <a:lstStyle/>
                    <a:p>
                      <a:pPr algn="ctr" rtl="1"/>
                      <a:r>
                        <a:rPr lang="fa-IR" dirty="0" smtClean="0"/>
                        <a:t>محصول 2</a:t>
                      </a:r>
                      <a:endParaRPr lang="fa-IR" dirty="0"/>
                    </a:p>
                  </a:txBody>
                  <a:tcPr anchor="ctr"/>
                </a:tc>
                <a:tc>
                  <a:txBody>
                    <a:bodyPr/>
                    <a:lstStyle/>
                    <a:p>
                      <a:pPr algn="ctr" rtl="1"/>
                      <a:r>
                        <a:rPr lang="fa-IR" dirty="0" smtClean="0"/>
                        <a:t>2</a:t>
                      </a:r>
                      <a:endParaRPr lang="fa-IR" dirty="0"/>
                    </a:p>
                  </a:txBody>
                  <a:tcPr anchor="ctr"/>
                </a:tc>
                <a:tc>
                  <a:txBody>
                    <a:bodyPr/>
                    <a:lstStyle/>
                    <a:p>
                      <a:pPr algn="ctr" rtl="1"/>
                      <a:r>
                        <a:rPr lang="fa-IR" dirty="0" smtClean="0"/>
                        <a:t>3</a:t>
                      </a:r>
                      <a:endParaRPr lang="fa-IR" dirty="0"/>
                    </a:p>
                  </a:txBody>
                  <a:tcPr anchor="ctr"/>
                </a:tc>
                <a:tc>
                  <a:txBody>
                    <a:bodyPr/>
                    <a:lstStyle/>
                    <a:p>
                      <a:pPr algn="ctr" rtl="1"/>
                      <a:r>
                        <a:rPr lang="fa-IR" dirty="0" smtClean="0"/>
                        <a:t>50</a:t>
                      </a:r>
                      <a:endParaRPr lang="fa-IR" dirty="0"/>
                    </a:p>
                  </a:txBody>
                  <a:tcPr anchor="ctr"/>
                </a:tc>
              </a:tr>
              <a:tr h="370840">
                <a:tc>
                  <a:txBody>
                    <a:bodyPr/>
                    <a:lstStyle/>
                    <a:p>
                      <a:pPr algn="ctr" rtl="1"/>
                      <a:r>
                        <a:rPr lang="fa-IR" dirty="0" smtClean="0"/>
                        <a:t>میزان منابع موجود</a:t>
                      </a:r>
                      <a:endParaRPr lang="fa-IR" dirty="0"/>
                    </a:p>
                  </a:txBody>
                  <a:tcPr anchor="ctr"/>
                </a:tc>
                <a:tc>
                  <a:txBody>
                    <a:bodyPr/>
                    <a:lstStyle/>
                    <a:p>
                      <a:pPr algn="ctr" rtl="1"/>
                      <a:r>
                        <a:rPr lang="fa-IR" dirty="0" smtClean="0"/>
                        <a:t>40</a:t>
                      </a:r>
                      <a:endParaRPr lang="fa-IR" dirty="0"/>
                    </a:p>
                  </a:txBody>
                  <a:tcPr anchor="ctr"/>
                </a:tc>
                <a:tc>
                  <a:txBody>
                    <a:bodyPr/>
                    <a:lstStyle/>
                    <a:p>
                      <a:pPr algn="ctr" rtl="1"/>
                      <a:r>
                        <a:rPr lang="fa-IR" dirty="0" smtClean="0"/>
                        <a:t>120</a:t>
                      </a:r>
                      <a:endParaRPr lang="fa-IR" dirty="0"/>
                    </a:p>
                  </a:txBody>
                  <a:tcPr anchor="ctr"/>
                </a:tc>
                <a:tc>
                  <a:txBody>
                    <a:bodyPr/>
                    <a:lstStyle/>
                    <a:p>
                      <a:pPr algn="ctr" rtl="1"/>
                      <a:endParaRPr lang="fa-IR" dirty="0"/>
                    </a:p>
                  </a:txBody>
                  <a:tcPr anchor="ctr"/>
                </a:tc>
              </a:tr>
            </a:tbl>
          </a:graphicData>
        </a:graphic>
      </p:graphicFrame>
      <p:sp>
        <p:nvSpPr>
          <p:cNvPr id="13" name="Rectangle 12"/>
          <p:cNvSpPr/>
          <p:nvPr/>
        </p:nvSpPr>
        <p:spPr>
          <a:xfrm>
            <a:off x="1928794" y="3571876"/>
            <a:ext cx="806631"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a:t>
            </a:r>
            <a:endParaRPr lang="en-US" dirty="0" smtClean="0">
              <a:latin typeface="Arial" pitchFamily="34" charset="0"/>
              <a:cs typeface="Arial" pitchFamily="34" charset="0"/>
            </a:endParaRPr>
          </a:p>
        </p:txBody>
      </p:sp>
      <p:sp>
        <p:nvSpPr>
          <p:cNvPr id="19" name="Rectangle 18"/>
          <p:cNvSpPr/>
          <p:nvPr/>
        </p:nvSpPr>
        <p:spPr>
          <a:xfrm>
            <a:off x="1571604" y="1643050"/>
            <a:ext cx="1357322" cy="714380"/>
          </a:xfrm>
          <a:prstGeom prst="rect">
            <a:avLst/>
          </a:prstGeom>
          <a:noFill/>
          <a:ln w="38100">
            <a:solidFill>
              <a:srgbClr val="00B0F0"/>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fa-IR"/>
          </a:p>
        </p:txBody>
      </p:sp>
      <p:sp>
        <p:nvSpPr>
          <p:cNvPr id="21" name="Curved Right Arrow 20"/>
          <p:cNvSpPr/>
          <p:nvPr/>
        </p:nvSpPr>
        <p:spPr>
          <a:xfrm>
            <a:off x="857224" y="2143116"/>
            <a:ext cx="714380" cy="2571768"/>
          </a:xfrm>
          <a:prstGeom prst="curvedRightArrow">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solidFill>
                <a:schemeClr val="tx1"/>
              </a:solidFill>
            </a:endParaRPr>
          </a:p>
        </p:txBody>
      </p:sp>
      <p:sp>
        <p:nvSpPr>
          <p:cNvPr id="22" name="Rectangle 21"/>
          <p:cNvSpPr/>
          <p:nvPr/>
        </p:nvSpPr>
        <p:spPr>
          <a:xfrm>
            <a:off x="1714480" y="4286256"/>
            <a:ext cx="1269898"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dirty="0" smtClean="0">
                <a:latin typeface="Times New Roman" pitchFamily="18" charset="0"/>
                <a:ea typeface="Calibri" pitchFamily="34" charset="0"/>
                <a:cs typeface="Times New Roman" pitchFamily="18" charset="0"/>
              </a:rPr>
              <a:t>40x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+ 50</a:t>
            </a:r>
            <a:r>
              <a:rPr lang="en-US" sz="1200" dirty="0" smtClean="0">
                <a:latin typeface="Times New Roman" pitchFamily="18" charset="0"/>
                <a:ea typeface="Calibri" pitchFamily="34" charset="0"/>
                <a:cs typeface="Times New Roman" pitchFamily="18" charset="0"/>
              </a:rPr>
              <a:t>x</a:t>
            </a:r>
            <a:r>
              <a:rPr lang="en-US" sz="1200"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fa-IR" dirty="0"/>
          </a:p>
        </p:txBody>
      </p:sp>
      <p:sp>
        <p:nvSpPr>
          <p:cNvPr id="23" name="Curved Left Arrow 22"/>
          <p:cNvSpPr/>
          <p:nvPr/>
        </p:nvSpPr>
        <p:spPr>
          <a:xfrm>
            <a:off x="2928926" y="1357298"/>
            <a:ext cx="642942" cy="2643206"/>
          </a:xfrm>
          <a:prstGeom prst="curvedLeftArrow">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solidFill>
                <a:schemeClr val="tx1"/>
              </a:solidFill>
            </a:endParaRPr>
          </a:p>
        </p:txBody>
      </p:sp>
      <p:sp>
        <p:nvSpPr>
          <p:cNvPr id="24" name="Rectangle 23"/>
          <p:cNvSpPr/>
          <p:nvPr/>
        </p:nvSpPr>
        <p:spPr>
          <a:xfrm>
            <a:off x="1500166" y="1214422"/>
            <a:ext cx="1428760" cy="3571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5" name="TextBox 24"/>
          <p:cNvSpPr txBox="1"/>
          <p:nvPr/>
        </p:nvSpPr>
        <p:spPr>
          <a:xfrm rot="20649903">
            <a:off x="4000572" y="3590167"/>
            <a:ext cx="4643470"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1">
            <a:spAutoFit/>
          </a:bodyPr>
          <a:lstStyle/>
          <a:p>
            <a:pPr algn="ctr"/>
            <a:r>
              <a:rPr lang="fa-IR" b="1" dirty="0" smtClean="0">
                <a:solidFill>
                  <a:schemeClr val="bg1"/>
                </a:solidFill>
              </a:rPr>
              <a:t>از آنجایی که هدف حداکثر کردن سود است پس در تابع هدف از </a:t>
            </a:r>
            <a:r>
              <a:rPr lang="en-US" b="1" dirty="0" smtClean="0">
                <a:solidFill>
                  <a:schemeClr val="bg1"/>
                </a:solidFill>
              </a:rPr>
              <a:t>Max</a:t>
            </a:r>
            <a:r>
              <a:rPr lang="fa-IR" b="1" dirty="0" smtClean="0">
                <a:solidFill>
                  <a:schemeClr val="bg1"/>
                </a:solidFill>
              </a:rPr>
              <a:t> استفاده می نماییم</a:t>
            </a:r>
            <a:endParaRPr lang="fa-IR" b="1" dirty="0">
              <a:solidFill>
                <a:schemeClr val="bg1"/>
              </a:solidFill>
            </a:endParaRPr>
          </a:p>
        </p:txBody>
      </p:sp>
      <p:sp>
        <p:nvSpPr>
          <p:cNvPr id="26" name="Rectangle 25"/>
          <p:cNvSpPr/>
          <p:nvPr/>
        </p:nvSpPr>
        <p:spPr>
          <a:xfrm>
            <a:off x="2750388" y="5917188"/>
            <a:ext cx="2787943" cy="461665"/>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lvl="0" algn="l" rtl="0" fontAlgn="base">
              <a:spcBef>
                <a:spcPct val="0"/>
              </a:spcBef>
              <a:spcAft>
                <a:spcPct val="0"/>
              </a:spcAft>
            </a:pPr>
            <a:r>
              <a:rPr lang="en-US" sz="2400" dirty="0" smtClean="0">
                <a:latin typeface="Times New Roman" pitchFamily="18" charset="0"/>
                <a:ea typeface="Calibri" pitchFamily="34" charset="0"/>
                <a:cs typeface="Times New Roman" pitchFamily="18" charset="0"/>
              </a:rPr>
              <a:t>Max Z = 40x</a:t>
            </a:r>
            <a:r>
              <a:rPr lang="en-US" sz="2400" baseline="-30000" dirty="0" smtClean="0">
                <a:latin typeface="Times New Roman" pitchFamily="18" charset="0"/>
                <a:ea typeface="Calibri" pitchFamily="34" charset="0"/>
                <a:cs typeface="Times New Roman" pitchFamily="18" charset="0"/>
              </a:rPr>
              <a:t>1</a:t>
            </a:r>
            <a:r>
              <a:rPr lang="en-US" sz="2400" dirty="0" smtClean="0">
                <a:latin typeface="Times New Roman" pitchFamily="18" charset="0"/>
                <a:ea typeface="Calibri" pitchFamily="34" charset="0"/>
                <a:cs typeface="Times New Roman" pitchFamily="18" charset="0"/>
              </a:rPr>
              <a:t> + 50</a:t>
            </a:r>
            <a:r>
              <a:rPr lang="en-US" sz="1600" dirty="0" smtClean="0">
                <a:latin typeface="Times New Roman" pitchFamily="18" charset="0"/>
                <a:ea typeface="Calibri" pitchFamily="34" charset="0"/>
                <a:cs typeface="Times New Roman" pitchFamily="18" charset="0"/>
              </a:rPr>
              <a:t>x</a:t>
            </a:r>
            <a:r>
              <a:rPr lang="en-US" sz="1600" baseline="-30000" dirty="0" smtClean="0">
                <a:latin typeface="Times New Roman" pitchFamily="18" charset="0"/>
                <a:ea typeface="Calibri" pitchFamily="34" charset="0"/>
                <a:cs typeface="Times New Roman" pitchFamily="18" charset="0"/>
              </a:rPr>
              <a:t>2</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p:txBody>
      </p:sp>
      <p:sp>
        <p:nvSpPr>
          <p:cNvPr id="28" name="Left Arrow 27"/>
          <p:cNvSpPr/>
          <p:nvPr/>
        </p:nvSpPr>
        <p:spPr>
          <a:xfrm rot="20351712">
            <a:off x="5723859" y="5286388"/>
            <a:ext cx="1428760" cy="714380"/>
          </a:xfrm>
          <a:prstGeom prst="leftArrow">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fa-IR" b="1" dirty="0" smtClean="0"/>
              <a:t>تابع هدف</a:t>
            </a:r>
            <a:endParaRPr lang="fa-IR" b="1" dirty="0"/>
          </a:p>
        </p:txBody>
      </p:sp>
      <p:sp>
        <p:nvSpPr>
          <p:cNvPr id="29" name="TextBox 28"/>
          <p:cNvSpPr txBox="1"/>
          <p:nvPr/>
        </p:nvSpPr>
        <p:spPr>
          <a:xfrm rot="20610071">
            <a:off x="4238679" y="4234828"/>
            <a:ext cx="4858040"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1">
            <a:spAutoFit/>
          </a:bodyPr>
          <a:lstStyle/>
          <a:p>
            <a:r>
              <a:rPr lang="fa-IR" dirty="0" smtClean="0"/>
              <a:t>اگر هدف حداقل کردن هزینه و... باشد از </a:t>
            </a:r>
            <a:r>
              <a:rPr lang="en-US" dirty="0" smtClean="0"/>
              <a:t>Min</a:t>
            </a:r>
            <a:r>
              <a:rPr lang="fa-IR" dirty="0" smtClean="0"/>
              <a:t> استفاده می کنیم</a:t>
            </a:r>
            <a:endParaRPr lang="fa-IR" dirty="0"/>
          </a:p>
        </p:txBody>
      </p:sp>
      <p:sp>
        <p:nvSpPr>
          <p:cNvPr id="30" name="Rectangle 29"/>
          <p:cNvSpPr/>
          <p:nvPr/>
        </p:nvSpPr>
        <p:spPr>
          <a:xfrm>
            <a:off x="7715272" y="357166"/>
            <a:ext cx="976550" cy="400110"/>
          </a:xfrm>
          <a:prstGeom prst="rect">
            <a:avLst/>
          </a:prstGeom>
        </p:spPr>
        <p:txBody>
          <a:bodyPr wrap="none">
            <a:spAutoFit/>
          </a:bodyPr>
          <a:lstStyle/>
          <a:p>
            <a:pPr algn="ctr"/>
            <a:r>
              <a:rPr lang="fa-IR" sz="2000" b="1" dirty="0" smtClean="0"/>
              <a:t>تابع هدف</a:t>
            </a:r>
            <a:endParaRPr lang="fa-IR" sz="2000" b="1" dirty="0"/>
          </a:p>
        </p:txBody>
      </p:sp>
      <p:sp>
        <p:nvSpPr>
          <p:cNvPr id="15"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21</a:t>
            </a:fld>
            <a:endParaRPr lang="fa-IR"/>
          </a:p>
        </p:txBody>
      </p:sp>
      <p:graphicFrame>
        <p:nvGraphicFramePr>
          <p:cNvPr id="3" name="Table 2"/>
          <p:cNvGraphicFramePr>
            <a:graphicFrameLocks noGrp="1"/>
          </p:cNvGraphicFramePr>
          <p:nvPr/>
        </p:nvGraphicFramePr>
        <p:xfrm>
          <a:off x="1465104" y="1214422"/>
          <a:ext cx="6213792" cy="1483360"/>
        </p:xfrm>
        <a:graphic>
          <a:graphicData uri="http://schemas.openxmlformats.org/drawingml/2006/table">
            <a:tbl>
              <a:tblPr rtl="1" firstRow="1" bandRow="1">
                <a:tableStyleId>{16D9F66E-5EB9-4882-86FB-DCBF35E3C3E4}</a:tableStyleId>
              </a:tblPr>
              <a:tblGrid>
                <a:gridCol w="1641792"/>
                <a:gridCol w="1524000"/>
                <a:gridCol w="1524000"/>
                <a:gridCol w="1524000"/>
              </a:tblGrid>
              <a:tr h="370840">
                <a:tc>
                  <a:txBody>
                    <a:bodyPr/>
                    <a:lstStyle/>
                    <a:p>
                      <a:pPr algn="ctr" rtl="1"/>
                      <a:endParaRPr lang="fa-IR" dirty="0"/>
                    </a:p>
                  </a:txBody>
                  <a:tcPr anchor="ctr"/>
                </a:tc>
                <a:tc>
                  <a:txBody>
                    <a:bodyPr/>
                    <a:lstStyle/>
                    <a:p>
                      <a:pPr algn="ctr" rtl="1"/>
                      <a:r>
                        <a:rPr lang="fa-IR" dirty="0" smtClean="0"/>
                        <a:t>نیروی کار</a:t>
                      </a:r>
                      <a:endParaRPr lang="fa-IR" dirty="0"/>
                    </a:p>
                  </a:txBody>
                  <a:tcPr anchor="ctr"/>
                </a:tc>
                <a:tc>
                  <a:txBody>
                    <a:bodyPr/>
                    <a:lstStyle/>
                    <a:p>
                      <a:pPr algn="ctr" rtl="1"/>
                      <a:r>
                        <a:rPr lang="fa-IR" dirty="0" smtClean="0"/>
                        <a:t>مواد اولیه</a:t>
                      </a:r>
                      <a:endParaRPr lang="fa-IR" dirty="0"/>
                    </a:p>
                  </a:txBody>
                  <a:tcPr anchor="ctr"/>
                </a:tc>
                <a:tc>
                  <a:txBody>
                    <a:bodyPr/>
                    <a:lstStyle/>
                    <a:p>
                      <a:pPr algn="ctr" rtl="1"/>
                      <a:r>
                        <a:rPr lang="fa-IR" dirty="0" smtClean="0"/>
                        <a:t>سود</a:t>
                      </a:r>
                      <a:endParaRPr lang="fa-IR" dirty="0"/>
                    </a:p>
                  </a:txBody>
                  <a:tcPr anchor="ctr"/>
                </a:tc>
              </a:tr>
              <a:tr h="370840">
                <a:tc>
                  <a:txBody>
                    <a:bodyPr/>
                    <a:lstStyle/>
                    <a:p>
                      <a:pPr algn="ctr" rtl="1"/>
                      <a:r>
                        <a:rPr lang="fa-IR" dirty="0" smtClean="0"/>
                        <a:t>محصول 1</a:t>
                      </a:r>
                      <a:endParaRPr lang="fa-IR" dirty="0"/>
                    </a:p>
                  </a:txBody>
                  <a:tcPr anchor="ctr"/>
                </a:tc>
                <a:tc>
                  <a:txBody>
                    <a:bodyPr/>
                    <a:lstStyle/>
                    <a:p>
                      <a:pPr algn="ctr" rtl="1"/>
                      <a:r>
                        <a:rPr lang="fa-IR" dirty="0" smtClean="0"/>
                        <a:t>1</a:t>
                      </a:r>
                      <a:endParaRPr lang="fa-IR" dirty="0"/>
                    </a:p>
                  </a:txBody>
                  <a:tcPr anchor="ctr"/>
                </a:tc>
                <a:tc>
                  <a:txBody>
                    <a:bodyPr/>
                    <a:lstStyle/>
                    <a:p>
                      <a:pPr algn="ctr" rtl="1"/>
                      <a:r>
                        <a:rPr lang="fa-IR" dirty="0" smtClean="0"/>
                        <a:t>4</a:t>
                      </a:r>
                      <a:endParaRPr lang="fa-IR" dirty="0"/>
                    </a:p>
                  </a:txBody>
                  <a:tcPr anchor="ctr"/>
                </a:tc>
                <a:tc>
                  <a:txBody>
                    <a:bodyPr/>
                    <a:lstStyle/>
                    <a:p>
                      <a:pPr algn="ctr" rtl="1"/>
                      <a:r>
                        <a:rPr lang="fa-IR" dirty="0" smtClean="0"/>
                        <a:t>40</a:t>
                      </a:r>
                      <a:endParaRPr lang="fa-IR" dirty="0"/>
                    </a:p>
                  </a:txBody>
                  <a:tcPr anchor="ctr"/>
                </a:tc>
              </a:tr>
              <a:tr h="370840">
                <a:tc>
                  <a:txBody>
                    <a:bodyPr/>
                    <a:lstStyle/>
                    <a:p>
                      <a:pPr algn="ctr" rtl="1"/>
                      <a:r>
                        <a:rPr lang="fa-IR" dirty="0" smtClean="0"/>
                        <a:t>محصول 2</a:t>
                      </a:r>
                      <a:endParaRPr lang="fa-IR" dirty="0"/>
                    </a:p>
                  </a:txBody>
                  <a:tcPr anchor="ctr"/>
                </a:tc>
                <a:tc>
                  <a:txBody>
                    <a:bodyPr/>
                    <a:lstStyle/>
                    <a:p>
                      <a:pPr algn="ctr" rtl="1"/>
                      <a:r>
                        <a:rPr lang="fa-IR" dirty="0" smtClean="0"/>
                        <a:t>2</a:t>
                      </a:r>
                      <a:endParaRPr lang="fa-IR" dirty="0"/>
                    </a:p>
                  </a:txBody>
                  <a:tcPr anchor="ctr"/>
                </a:tc>
                <a:tc>
                  <a:txBody>
                    <a:bodyPr/>
                    <a:lstStyle/>
                    <a:p>
                      <a:pPr algn="ctr" rtl="1"/>
                      <a:r>
                        <a:rPr lang="fa-IR" dirty="0" smtClean="0"/>
                        <a:t>3</a:t>
                      </a:r>
                      <a:endParaRPr lang="fa-IR" dirty="0"/>
                    </a:p>
                  </a:txBody>
                  <a:tcPr anchor="ctr"/>
                </a:tc>
                <a:tc>
                  <a:txBody>
                    <a:bodyPr/>
                    <a:lstStyle/>
                    <a:p>
                      <a:pPr algn="ctr" rtl="1"/>
                      <a:r>
                        <a:rPr lang="fa-IR" dirty="0" smtClean="0"/>
                        <a:t>50</a:t>
                      </a:r>
                      <a:endParaRPr lang="fa-IR" dirty="0"/>
                    </a:p>
                  </a:txBody>
                  <a:tcPr anchor="ctr"/>
                </a:tc>
              </a:tr>
              <a:tr h="370840">
                <a:tc>
                  <a:txBody>
                    <a:bodyPr/>
                    <a:lstStyle/>
                    <a:p>
                      <a:pPr algn="ctr" rtl="1"/>
                      <a:r>
                        <a:rPr lang="fa-IR" dirty="0" smtClean="0"/>
                        <a:t>میزان منابع موجود</a:t>
                      </a:r>
                      <a:endParaRPr lang="fa-IR" dirty="0"/>
                    </a:p>
                  </a:txBody>
                  <a:tcPr anchor="ctr"/>
                </a:tc>
                <a:tc>
                  <a:txBody>
                    <a:bodyPr/>
                    <a:lstStyle/>
                    <a:p>
                      <a:pPr algn="ctr" rtl="1"/>
                      <a:r>
                        <a:rPr lang="fa-IR" dirty="0" smtClean="0"/>
                        <a:t>40</a:t>
                      </a:r>
                      <a:endParaRPr lang="fa-IR" dirty="0"/>
                    </a:p>
                  </a:txBody>
                  <a:tcPr anchor="ctr"/>
                </a:tc>
                <a:tc>
                  <a:txBody>
                    <a:bodyPr/>
                    <a:lstStyle/>
                    <a:p>
                      <a:pPr algn="ctr" rtl="1"/>
                      <a:r>
                        <a:rPr lang="fa-IR" dirty="0" smtClean="0"/>
                        <a:t>120</a:t>
                      </a:r>
                      <a:endParaRPr lang="fa-IR" dirty="0"/>
                    </a:p>
                  </a:txBody>
                  <a:tcPr anchor="ctr"/>
                </a:tc>
                <a:tc>
                  <a:txBody>
                    <a:bodyPr/>
                    <a:lstStyle/>
                    <a:p>
                      <a:pPr algn="ctr" rtl="1"/>
                      <a:endParaRPr lang="fa-IR" dirty="0"/>
                    </a:p>
                  </a:txBody>
                  <a:tcPr anchor="ctr"/>
                </a:tc>
              </a:tr>
            </a:tbl>
          </a:graphicData>
        </a:graphic>
      </p:graphicFrame>
      <p:sp>
        <p:nvSpPr>
          <p:cNvPr id="15" name="Rectangle 1"/>
          <p:cNvSpPr>
            <a:spLocks noChangeArrowheads="1"/>
          </p:cNvSpPr>
          <p:nvPr/>
        </p:nvSpPr>
        <p:spPr bwMode="auto">
          <a:xfrm>
            <a:off x="2714612" y="4214818"/>
            <a:ext cx="3000364" cy="1477328"/>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+ 2x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40</a:t>
            </a:r>
            <a:endParaRPr kumimoji="0" lang="en-US" sz="600" i="0" u="none" strike="noStrike" normalizeH="0" baseline="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+ 3x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120 </a:t>
            </a:r>
            <a:endParaRPr kumimoji="0" lang="en-US" sz="600" i="0" u="none" strike="noStrike" normalizeH="0" baseline="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0</a:t>
            </a:r>
            <a:endParaRPr kumimoji="0" lang="en-US" sz="1800" i="0" u="none" strike="noStrike" normalizeH="0" baseline="0" dirty="0" smtClean="0">
              <a:latin typeface="Arial" pitchFamily="34" charset="0"/>
              <a:cs typeface="Arial" pitchFamily="34" charset="0"/>
            </a:endParaRPr>
          </a:p>
        </p:txBody>
      </p:sp>
      <p:sp>
        <p:nvSpPr>
          <p:cNvPr id="18" name="TextBox 17"/>
          <p:cNvSpPr txBox="1"/>
          <p:nvPr/>
        </p:nvSpPr>
        <p:spPr>
          <a:xfrm>
            <a:off x="6786578" y="285728"/>
            <a:ext cx="2000264" cy="400110"/>
          </a:xfrm>
          <a:prstGeom prst="rect">
            <a:avLst/>
          </a:prstGeom>
          <a:noFill/>
        </p:spPr>
        <p:txBody>
          <a:bodyPr wrap="square" rtlCol="1">
            <a:spAutoFit/>
          </a:bodyPr>
          <a:lstStyle/>
          <a:p>
            <a:pPr algn="ctr"/>
            <a:r>
              <a:rPr lang="fa-IR" sz="2000" b="1" dirty="0" smtClean="0"/>
              <a:t>محدودیت یا </a:t>
            </a:r>
            <a:r>
              <a:rPr lang="en-US" sz="2000" b="1" dirty="0" err="1" smtClean="0"/>
              <a:t>s.t</a:t>
            </a:r>
            <a:endParaRPr lang="fa-IR" sz="2000" b="1" dirty="0"/>
          </a:p>
        </p:txBody>
      </p:sp>
      <p:sp>
        <p:nvSpPr>
          <p:cNvPr id="21" name="Rectangle 20"/>
          <p:cNvSpPr/>
          <p:nvPr/>
        </p:nvSpPr>
        <p:spPr>
          <a:xfrm>
            <a:off x="3214678" y="2357430"/>
            <a:ext cx="2428892" cy="35719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Rectangle 21"/>
          <p:cNvSpPr/>
          <p:nvPr/>
        </p:nvSpPr>
        <p:spPr>
          <a:xfrm>
            <a:off x="4572000" y="4214818"/>
            <a:ext cx="500066" cy="114300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5" name="Rectangle 24"/>
          <p:cNvSpPr/>
          <p:nvPr/>
        </p:nvSpPr>
        <p:spPr>
          <a:xfrm>
            <a:off x="3428992" y="4143380"/>
            <a:ext cx="928694" cy="5715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6" name="Curved Right Arrow 25"/>
          <p:cNvSpPr/>
          <p:nvPr/>
        </p:nvSpPr>
        <p:spPr>
          <a:xfrm rot="1977860">
            <a:off x="3808023" y="1580017"/>
            <a:ext cx="571504" cy="2714644"/>
          </a:xfrm>
          <a:prstGeom prst="curvedRigh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solidFill>
                <a:schemeClr val="tx1"/>
              </a:solidFill>
            </a:endParaRPr>
          </a:p>
        </p:txBody>
      </p:sp>
      <p:sp>
        <p:nvSpPr>
          <p:cNvPr id="27" name="Rectangle 26"/>
          <p:cNvSpPr/>
          <p:nvPr/>
        </p:nvSpPr>
        <p:spPr>
          <a:xfrm>
            <a:off x="4643438" y="1571612"/>
            <a:ext cx="1143008" cy="7143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8" name="Rectangle 27"/>
          <p:cNvSpPr/>
          <p:nvPr/>
        </p:nvSpPr>
        <p:spPr>
          <a:xfrm>
            <a:off x="3357554" y="1643050"/>
            <a:ext cx="1071570" cy="642942"/>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9" name="Curved Right Arrow 28"/>
          <p:cNvSpPr/>
          <p:nvPr/>
        </p:nvSpPr>
        <p:spPr>
          <a:xfrm>
            <a:off x="2428860" y="2071678"/>
            <a:ext cx="857256" cy="3071834"/>
          </a:xfrm>
          <a:prstGeom prst="curvedRight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fa-IR">
              <a:solidFill>
                <a:schemeClr val="tx1"/>
              </a:solidFill>
            </a:endParaRPr>
          </a:p>
        </p:txBody>
      </p:sp>
      <p:sp>
        <p:nvSpPr>
          <p:cNvPr id="30" name="Rectangle 29"/>
          <p:cNvSpPr/>
          <p:nvPr/>
        </p:nvSpPr>
        <p:spPr>
          <a:xfrm>
            <a:off x="3357554" y="4786322"/>
            <a:ext cx="1000132" cy="50006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1" name="Curved Left Arrow 30"/>
          <p:cNvSpPr/>
          <p:nvPr/>
        </p:nvSpPr>
        <p:spPr>
          <a:xfrm rot="954712">
            <a:off x="5387165" y="2828817"/>
            <a:ext cx="571504" cy="1857388"/>
          </a:xfrm>
          <a:prstGeom prst="curvedLeftArrow">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solidFill>
                <a:schemeClr val="tx1"/>
              </a:solidFill>
            </a:endParaRPr>
          </a:p>
        </p:txBody>
      </p:sp>
      <p:sp>
        <p:nvSpPr>
          <p:cNvPr id="16"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22</a:t>
            </a:fld>
            <a:endParaRPr lang="fa-IR"/>
          </a:p>
        </p:txBody>
      </p:sp>
      <p:sp>
        <p:nvSpPr>
          <p:cNvPr id="13" name="Rectangle 12"/>
          <p:cNvSpPr/>
          <p:nvPr/>
        </p:nvSpPr>
        <p:spPr>
          <a:xfrm>
            <a:off x="285720" y="1416594"/>
            <a:ext cx="2787943" cy="461665"/>
          </a:xfrm>
          <a:prstGeom prst="rect">
            <a:avLst/>
          </a:prstGeom>
        </p:spPr>
        <p:txBody>
          <a:bodyPr wrap="none">
            <a:spAutoFit/>
          </a:bodyPr>
          <a:lstStyle/>
          <a:p>
            <a:pPr lvl="0" algn="l" rtl="0" fontAlgn="base">
              <a:spcBef>
                <a:spcPct val="0"/>
              </a:spcBef>
              <a:spcAft>
                <a:spcPct val="0"/>
              </a:spcAft>
            </a:pPr>
            <a:r>
              <a:rPr lang="en-US" sz="2400" dirty="0" smtClean="0">
                <a:latin typeface="Times New Roman" pitchFamily="18" charset="0"/>
                <a:ea typeface="Calibri" pitchFamily="34" charset="0"/>
                <a:cs typeface="Times New Roman" pitchFamily="18" charset="0"/>
              </a:rPr>
              <a:t>Max Z = 40x</a:t>
            </a:r>
            <a:r>
              <a:rPr lang="en-US" sz="2400" baseline="-30000" dirty="0" smtClean="0">
                <a:latin typeface="Times New Roman" pitchFamily="18" charset="0"/>
                <a:ea typeface="Calibri" pitchFamily="34" charset="0"/>
                <a:cs typeface="Times New Roman" pitchFamily="18" charset="0"/>
              </a:rPr>
              <a:t>1</a:t>
            </a:r>
            <a:r>
              <a:rPr lang="en-US" sz="2400" dirty="0" smtClean="0">
                <a:latin typeface="Times New Roman" pitchFamily="18" charset="0"/>
                <a:ea typeface="Calibri" pitchFamily="34" charset="0"/>
                <a:cs typeface="Times New Roman" pitchFamily="18" charset="0"/>
              </a:rPr>
              <a:t> + 50</a:t>
            </a:r>
            <a:r>
              <a:rPr lang="en-US" sz="1600" dirty="0" smtClean="0">
                <a:latin typeface="Times New Roman" pitchFamily="18" charset="0"/>
                <a:ea typeface="Calibri" pitchFamily="34" charset="0"/>
                <a:cs typeface="Times New Roman" pitchFamily="18" charset="0"/>
              </a:rPr>
              <a:t>x</a:t>
            </a:r>
            <a:r>
              <a:rPr lang="en-US" sz="1600" baseline="-30000" dirty="0" smtClean="0">
                <a:latin typeface="Times New Roman" pitchFamily="18" charset="0"/>
                <a:ea typeface="Calibri" pitchFamily="34" charset="0"/>
                <a:cs typeface="Times New Roman" pitchFamily="18" charset="0"/>
              </a:rPr>
              <a:t>2</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p:txBody>
      </p:sp>
      <p:sp>
        <p:nvSpPr>
          <p:cNvPr id="15" name="Rectangle 1"/>
          <p:cNvSpPr>
            <a:spLocks noChangeArrowheads="1"/>
          </p:cNvSpPr>
          <p:nvPr/>
        </p:nvSpPr>
        <p:spPr bwMode="auto">
          <a:xfrm>
            <a:off x="0" y="2786058"/>
            <a:ext cx="3000364" cy="1938992"/>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smtClean="0">
                <a:latin typeface="Times New Roman" pitchFamily="18" charset="0"/>
                <a:ea typeface="Calibri" pitchFamily="34" charset="0"/>
                <a:cs typeface="Times New Roman" pitchFamily="18" charset="0"/>
              </a:rPr>
              <a:t>x</a:t>
            </a:r>
            <a:r>
              <a:rPr kumimoji="0" lang="en-US" sz="2400" i="0" u="none" strike="noStrike" normalizeH="0" baseline="-30000" dirty="0" smtClean="0">
                <a:latin typeface="Times New Roman" pitchFamily="18" charset="0"/>
                <a:ea typeface="Calibri" pitchFamily="34" charset="0"/>
                <a:cs typeface="Times New Roman" pitchFamily="18" charset="0"/>
              </a:rPr>
              <a:t>1</a:t>
            </a:r>
            <a:r>
              <a:rPr kumimoji="0" lang="en-US" sz="2400" i="0" u="none" strike="noStrike" normalizeH="0" baseline="0" dirty="0" smtClean="0">
                <a:latin typeface="Times New Roman" pitchFamily="18" charset="0"/>
                <a:ea typeface="Calibri" pitchFamily="34" charset="0"/>
                <a:cs typeface="Times New Roman" pitchFamily="18" charset="0"/>
              </a:rPr>
              <a:t> + 2x</a:t>
            </a:r>
            <a:r>
              <a:rPr kumimoji="0" lang="en-US" sz="2400" i="0" u="none" strike="noStrike" normalizeH="0" baseline="-30000" dirty="0" smtClean="0">
                <a:latin typeface="Times New Roman" pitchFamily="18" charset="0"/>
                <a:ea typeface="Calibri" pitchFamily="34" charset="0"/>
                <a:cs typeface="Times New Roman" pitchFamily="18" charset="0"/>
              </a:rPr>
              <a:t>2</a:t>
            </a:r>
            <a:r>
              <a:rPr kumimoji="0" lang="en-US" sz="2400" i="0" u="none" strike="noStrike" normalizeH="0" baseline="0" dirty="0" smtClean="0">
                <a:latin typeface="Times New Roman" pitchFamily="18" charset="0"/>
                <a:ea typeface="Calibri" pitchFamily="34" charset="0"/>
                <a:cs typeface="Times New Roman" pitchFamily="18" charset="0"/>
              </a:rPr>
              <a:t>  ≤ 40</a:t>
            </a:r>
            <a:endParaRPr kumimoji="0" lang="en-US" sz="800" i="0" u="none" strike="noStrike" normalizeH="0" baseline="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normalizeH="0" baseline="0" dirty="0" smtClean="0">
                <a:latin typeface="Times New Roman" pitchFamily="18" charset="0"/>
                <a:ea typeface="Calibri" pitchFamily="34" charset="0"/>
                <a:cs typeface="Times New Roman" pitchFamily="18" charset="0"/>
              </a:rPr>
              <a:t>4x</a:t>
            </a:r>
            <a:r>
              <a:rPr kumimoji="0" lang="en-US" sz="2400" i="0" u="none" strike="noStrike" normalizeH="0" baseline="-30000" dirty="0" smtClean="0">
                <a:latin typeface="Times New Roman" pitchFamily="18" charset="0"/>
                <a:ea typeface="Calibri" pitchFamily="34" charset="0"/>
                <a:cs typeface="Times New Roman" pitchFamily="18" charset="0"/>
              </a:rPr>
              <a:t>1</a:t>
            </a:r>
            <a:r>
              <a:rPr kumimoji="0" lang="en-US" sz="2400" i="0" u="none" strike="noStrike" normalizeH="0" baseline="0" dirty="0" smtClean="0">
                <a:latin typeface="Times New Roman" pitchFamily="18" charset="0"/>
                <a:ea typeface="Calibri" pitchFamily="34" charset="0"/>
                <a:cs typeface="Times New Roman" pitchFamily="18" charset="0"/>
              </a:rPr>
              <a:t> + 3x</a:t>
            </a:r>
            <a:r>
              <a:rPr kumimoji="0" lang="en-US" sz="2400" i="0" u="none" strike="noStrike" normalizeH="0" baseline="-30000" dirty="0" smtClean="0">
                <a:latin typeface="Times New Roman" pitchFamily="18" charset="0"/>
                <a:ea typeface="Calibri" pitchFamily="34" charset="0"/>
                <a:cs typeface="Times New Roman" pitchFamily="18" charset="0"/>
              </a:rPr>
              <a:t>2</a:t>
            </a:r>
            <a:r>
              <a:rPr kumimoji="0" lang="en-US" sz="2400" i="0" u="none" strike="noStrike" normalizeH="0" baseline="0" dirty="0" smtClean="0">
                <a:latin typeface="Times New Roman" pitchFamily="18" charset="0"/>
                <a:ea typeface="Calibri" pitchFamily="34" charset="0"/>
                <a:cs typeface="Times New Roman" pitchFamily="18" charset="0"/>
              </a:rPr>
              <a:t>  ≤ 120 </a:t>
            </a:r>
            <a:endParaRPr kumimoji="0" lang="en-US" sz="800" i="0" u="none" strike="noStrike" normalizeH="0" baseline="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normalizeH="0" baseline="0" dirty="0" smtClean="0">
                <a:latin typeface="Times New Roman" pitchFamily="18" charset="0"/>
                <a:ea typeface="Calibri" pitchFamily="34" charset="0"/>
                <a:cs typeface="Times New Roman" pitchFamily="18" charset="0"/>
              </a:rPr>
              <a:t>x</a:t>
            </a:r>
            <a:r>
              <a:rPr kumimoji="0" lang="en-US" sz="2400" i="0" u="none" strike="noStrike" normalizeH="0" baseline="-30000" dirty="0" smtClean="0">
                <a:latin typeface="Times New Roman" pitchFamily="18" charset="0"/>
                <a:ea typeface="Calibri" pitchFamily="34" charset="0"/>
                <a:cs typeface="Times New Roman" pitchFamily="18" charset="0"/>
              </a:rPr>
              <a:t>1</a:t>
            </a:r>
            <a:r>
              <a:rPr kumimoji="0" lang="en-US" sz="2400" i="0" u="none" strike="noStrike" normalizeH="0" baseline="0" dirty="0" smtClean="0">
                <a:latin typeface="Times New Roman" pitchFamily="18" charset="0"/>
                <a:ea typeface="Calibri" pitchFamily="34" charset="0"/>
                <a:cs typeface="Times New Roman" pitchFamily="18" charset="0"/>
              </a:rPr>
              <a:t> , x</a:t>
            </a:r>
            <a:r>
              <a:rPr kumimoji="0" lang="en-US" sz="2400" i="0" u="none" strike="noStrike" normalizeH="0" baseline="-30000" dirty="0" smtClean="0">
                <a:latin typeface="Times New Roman" pitchFamily="18" charset="0"/>
                <a:ea typeface="Calibri" pitchFamily="34" charset="0"/>
                <a:cs typeface="Times New Roman" pitchFamily="18" charset="0"/>
              </a:rPr>
              <a:t>2</a:t>
            </a:r>
            <a:r>
              <a:rPr kumimoji="0" lang="en-US" sz="2400" i="0" u="none" strike="noStrike" normalizeH="0" baseline="0" dirty="0" smtClean="0">
                <a:latin typeface="Times New Roman" pitchFamily="18" charset="0"/>
                <a:ea typeface="Calibri" pitchFamily="34" charset="0"/>
                <a:cs typeface="Times New Roman" pitchFamily="18" charset="0"/>
              </a:rPr>
              <a:t>  ≥ 0</a:t>
            </a:r>
            <a:endParaRPr kumimoji="0" lang="en-US" sz="2400" i="0" u="none" strike="noStrike" normalizeH="0" baseline="0" dirty="0" smtClean="0">
              <a:latin typeface="Arial" pitchFamily="34" charset="0"/>
              <a:cs typeface="Arial" pitchFamily="34" charset="0"/>
            </a:endParaRPr>
          </a:p>
        </p:txBody>
      </p:sp>
      <p:sp>
        <p:nvSpPr>
          <p:cNvPr id="18" name="TextBox 17"/>
          <p:cNvSpPr txBox="1"/>
          <p:nvPr/>
        </p:nvSpPr>
        <p:spPr>
          <a:xfrm>
            <a:off x="214282" y="2071678"/>
            <a:ext cx="857256"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a:t>
            </a:r>
            <a:endParaRPr lang="fa-IR" sz="28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1" name="TextBox 20"/>
          <p:cNvSpPr txBox="1"/>
          <p:nvPr/>
        </p:nvSpPr>
        <p:spPr>
          <a:xfrm rot="19886155">
            <a:off x="3600140" y="2579816"/>
            <a:ext cx="4059391" cy="553998"/>
          </a:xfrm>
          <a:prstGeom prst="rect">
            <a:avLst/>
          </a:prstGeom>
        </p:spPr>
        <p:style>
          <a:lnRef idx="1">
            <a:schemeClr val="accent2"/>
          </a:lnRef>
          <a:fillRef idx="3">
            <a:schemeClr val="accent2"/>
          </a:fillRef>
          <a:effectRef idx="2">
            <a:schemeClr val="accent2"/>
          </a:effectRef>
          <a:fontRef idx="minor">
            <a:schemeClr val="lt1"/>
          </a:fontRef>
        </p:style>
        <p:txBody>
          <a:bodyPr wrap="square" rtlCol="1">
            <a:spAutoFit/>
          </a:bodyPr>
          <a:lstStyle/>
          <a:p>
            <a:r>
              <a:rPr lang="fa-IR" sz="3000" dirty="0" smtClean="0"/>
              <a:t>پس در حالت کلی خواهیم داشت</a:t>
            </a:r>
            <a:endParaRPr lang="fa-IR" sz="3000" dirty="0"/>
          </a:p>
        </p:txBody>
      </p:sp>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6F17A71-66B3-4790-9AE2-7F4F187F56F8}" type="slidenum">
              <a:rPr lang="fa-IR" smtClean="0"/>
              <a:pPr/>
              <a:t>23</a:t>
            </a:fld>
            <a:endParaRPr lang="fa-IR"/>
          </a:p>
        </p:txBody>
      </p:sp>
      <p:sp>
        <p:nvSpPr>
          <p:cNvPr id="6" name="TextBox 5"/>
          <p:cNvSpPr txBox="1"/>
          <p:nvPr/>
        </p:nvSpPr>
        <p:spPr>
          <a:xfrm>
            <a:off x="6429388" y="500042"/>
            <a:ext cx="2500330" cy="369332"/>
          </a:xfrm>
          <a:prstGeom prst="rect">
            <a:avLst/>
          </a:prstGeom>
          <a:noFill/>
        </p:spPr>
        <p:txBody>
          <a:bodyPr wrap="square" rtlCol="1">
            <a:spAutoFit/>
          </a:bodyPr>
          <a:lstStyle/>
          <a:p>
            <a:r>
              <a:rPr lang="fa-IR" dirty="0" smtClean="0"/>
              <a:t>ابتدا </a:t>
            </a:r>
            <a:r>
              <a:rPr lang="en-US" dirty="0" smtClean="0">
                <a:latin typeface="Times New Roman" pitchFamily="18" charset="0"/>
                <a:ea typeface="Calibri" pitchFamily="34" charset="0"/>
                <a:cs typeface="Times New Roman" pitchFamily="18" charset="0"/>
              </a:rPr>
              <a:t>≤</a:t>
            </a:r>
            <a:r>
              <a:rPr lang="fa-IR" dirty="0" smtClean="0">
                <a:latin typeface="Times New Roman" pitchFamily="18" charset="0"/>
                <a:ea typeface="Calibri" pitchFamily="34" charset="0"/>
                <a:cs typeface="Times New Roman" pitchFamily="18" charset="0"/>
              </a:rPr>
              <a:t>  را تبدیل به = می کنیم</a:t>
            </a:r>
            <a:endParaRPr lang="fa-IR" dirty="0"/>
          </a:p>
        </p:txBody>
      </p:sp>
      <p:sp>
        <p:nvSpPr>
          <p:cNvPr id="7" name="Rectangle 6"/>
          <p:cNvSpPr/>
          <p:nvPr/>
        </p:nvSpPr>
        <p:spPr>
          <a:xfrm>
            <a:off x="6000760" y="1500174"/>
            <a:ext cx="1460656"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+ 2x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40</a:t>
            </a:r>
            <a:endParaRPr lang="en-US" sz="600" dirty="0" smtClean="0">
              <a:latin typeface="Arial" pitchFamily="34" charset="0"/>
              <a:cs typeface="Arial" pitchFamily="34" charset="0"/>
            </a:endParaRPr>
          </a:p>
        </p:txBody>
      </p:sp>
      <p:sp>
        <p:nvSpPr>
          <p:cNvPr id="13" name="TextBox 12"/>
          <p:cNvSpPr txBox="1"/>
          <p:nvPr/>
        </p:nvSpPr>
        <p:spPr>
          <a:xfrm>
            <a:off x="428596" y="2000240"/>
            <a:ext cx="8572560" cy="923330"/>
          </a:xfrm>
          <a:prstGeom prst="rect">
            <a:avLst/>
          </a:prstGeom>
          <a:noFill/>
        </p:spPr>
        <p:txBody>
          <a:bodyPr wrap="square" rtlCol="1">
            <a:spAutoFit/>
          </a:bodyPr>
          <a:lstStyle/>
          <a:p>
            <a:pPr>
              <a:lnSpc>
                <a:spcPct val="150000"/>
              </a:lnSpc>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را صفر در نظر می گیریم حال باید 2 را در چه عددی ضرب کنیم تا برابر 40 شود </a:t>
            </a:r>
          </a:p>
          <a:p>
            <a:pPr>
              <a:lnSpc>
                <a:spcPct val="150000"/>
              </a:lnSpc>
            </a:pPr>
            <a:r>
              <a:rPr lang="fa-IR" dirty="0" smtClean="0">
                <a:latin typeface="Times New Roman" pitchFamily="18" charset="0"/>
                <a:ea typeface="Calibri" pitchFamily="34" charset="0"/>
                <a:cs typeface="Times New Roman" pitchFamily="18" charset="0"/>
              </a:rPr>
              <a:t>مطمئنا می گویید 20 ، پس </a:t>
            </a: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برابر 20 است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 </a:t>
            </a:r>
            <a:r>
              <a:rPr lang="fa-IR" dirty="0" smtClean="0"/>
              <a:t> </a:t>
            </a:r>
            <a:endParaRPr lang="fa-IR" dirty="0"/>
          </a:p>
        </p:txBody>
      </p:sp>
      <p:sp>
        <p:nvSpPr>
          <p:cNvPr id="14" name="Rectangle 13"/>
          <p:cNvSpPr/>
          <p:nvPr/>
        </p:nvSpPr>
        <p:spPr>
          <a:xfrm>
            <a:off x="428596" y="2428868"/>
            <a:ext cx="2071702" cy="646331"/>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+ 2(</a:t>
            </a:r>
            <a:r>
              <a:rPr lang="en-US" dirty="0" smtClean="0">
                <a:solidFill>
                  <a:srgbClr val="00B0F0"/>
                </a:solidFill>
                <a:latin typeface="Times New Roman" pitchFamily="18" charset="0"/>
                <a:ea typeface="Calibri" pitchFamily="34" charset="0"/>
                <a:cs typeface="Times New Roman" pitchFamily="18" charset="0"/>
              </a:rPr>
              <a:t>20</a:t>
            </a:r>
            <a:r>
              <a:rPr lang="en-US" dirty="0" smtClean="0">
                <a:latin typeface="Times New Roman" pitchFamily="18" charset="0"/>
                <a:ea typeface="Calibri" pitchFamily="34" charset="0"/>
                <a:cs typeface="Times New Roman" pitchFamily="18" charset="0"/>
              </a:rPr>
              <a:t>)  = 40</a:t>
            </a:r>
            <a:endParaRPr lang="en-US" sz="600" dirty="0" smtClean="0">
              <a:latin typeface="Arial" pitchFamily="34" charset="0"/>
              <a:cs typeface="Arial" pitchFamily="34" charset="0"/>
            </a:endParaRPr>
          </a:p>
          <a:p>
            <a:pPr lvl="0" algn="ctr" rtl="0" eaLnBrk="0" fontAlgn="base" hangingPunct="0">
              <a:spcBef>
                <a:spcPct val="0"/>
              </a:spcBef>
              <a:spcAft>
                <a:spcPct val="0"/>
              </a:spcAft>
            </a:pPr>
            <a:endParaRPr lang="en-US" dirty="0" smtClean="0">
              <a:latin typeface="Times New Roman" pitchFamily="18" charset="0"/>
              <a:ea typeface="Calibri" pitchFamily="34" charset="0"/>
              <a:cs typeface="Times New Roman" pitchFamily="18" charset="0"/>
            </a:endParaRPr>
          </a:p>
        </p:txBody>
      </p:sp>
      <p:sp>
        <p:nvSpPr>
          <p:cNvPr id="25" name="Rectangle 24"/>
          <p:cNvSpPr/>
          <p:nvPr/>
        </p:nvSpPr>
        <p:spPr>
          <a:xfrm>
            <a:off x="571472" y="3714752"/>
            <a:ext cx="2071702" cy="646331"/>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00B0F0"/>
                </a:solidFill>
                <a:latin typeface="Times New Roman" pitchFamily="18" charset="0"/>
                <a:ea typeface="Calibri" pitchFamily="34" charset="0"/>
                <a:cs typeface="Times New Roman" pitchFamily="18" charset="0"/>
              </a:rPr>
              <a:t>40</a:t>
            </a:r>
            <a:r>
              <a:rPr lang="en-US" dirty="0" smtClean="0">
                <a:latin typeface="Times New Roman" pitchFamily="18" charset="0"/>
                <a:ea typeface="Calibri" pitchFamily="34" charset="0"/>
                <a:cs typeface="Times New Roman" pitchFamily="18" charset="0"/>
              </a:rPr>
              <a:t>) + 2(</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40</a:t>
            </a:r>
            <a:endParaRPr lang="en-US" sz="600" dirty="0" smtClean="0">
              <a:latin typeface="Arial" pitchFamily="34" charset="0"/>
              <a:cs typeface="Arial" pitchFamily="34" charset="0"/>
            </a:endParaRPr>
          </a:p>
          <a:p>
            <a:pPr lvl="0" algn="ctr" rtl="0" eaLnBrk="0" fontAlgn="base" hangingPunct="0">
              <a:spcBef>
                <a:spcPct val="0"/>
              </a:spcBef>
              <a:spcAft>
                <a:spcPct val="0"/>
              </a:spcAft>
            </a:pPr>
            <a:endParaRPr lang="en-US" dirty="0" smtClean="0">
              <a:latin typeface="Times New Roman" pitchFamily="18" charset="0"/>
              <a:ea typeface="Calibri" pitchFamily="34" charset="0"/>
              <a:cs typeface="Times New Roman" pitchFamily="18" charset="0"/>
            </a:endParaRPr>
          </a:p>
        </p:txBody>
      </p:sp>
      <p:sp>
        <p:nvSpPr>
          <p:cNvPr id="20" name="Left Brace 19"/>
          <p:cNvSpPr/>
          <p:nvPr/>
        </p:nvSpPr>
        <p:spPr>
          <a:xfrm>
            <a:off x="4000496" y="5429264"/>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22" name="Rectangle 21"/>
          <p:cNvSpPr/>
          <p:nvPr/>
        </p:nvSpPr>
        <p:spPr>
          <a:xfrm>
            <a:off x="3956518" y="542926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23" name="Rectangle 22"/>
          <p:cNvSpPr/>
          <p:nvPr/>
        </p:nvSpPr>
        <p:spPr>
          <a:xfrm>
            <a:off x="3956518" y="578645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20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5"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7" name="TextBox 16"/>
          <p:cNvSpPr txBox="1"/>
          <p:nvPr/>
        </p:nvSpPr>
        <p:spPr>
          <a:xfrm>
            <a:off x="7286644" y="1142984"/>
            <a:ext cx="1643074" cy="369332"/>
          </a:xfrm>
          <a:prstGeom prst="rect">
            <a:avLst/>
          </a:prstGeom>
          <a:noFill/>
        </p:spPr>
        <p:txBody>
          <a:bodyPr wrap="square" rtlCol="1">
            <a:spAutoFit/>
          </a:bodyPr>
          <a:lstStyle/>
          <a:p>
            <a:r>
              <a:rPr lang="fa-IR" dirty="0" smtClean="0"/>
              <a:t>پس خواهیم داشت</a:t>
            </a:r>
            <a:endParaRPr lang="fa-IR" dirty="0"/>
          </a:p>
        </p:txBody>
      </p:sp>
      <p:sp>
        <p:nvSpPr>
          <p:cNvPr id="18" name="TextBox 17"/>
          <p:cNvSpPr txBox="1"/>
          <p:nvPr/>
        </p:nvSpPr>
        <p:spPr>
          <a:xfrm>
            <a:off x="428596" y="3214686"/>
            <a:ext cx="8572560" cy="507831"/>
          </a:xfrm>
          <a:prstGeom prst="rect">
            <a:avLst/>
          </a:prstGeom>
          <a:noFill/>
        </p:spPr>
        <p:txBody>
          <a:bodyPr wrap="square" rtlCol="1">
            <a:spAutoFit/>
          </a:bodyPr>
          <a:lstStyle/>
          <a:p>
            <a:pPr algn="r">
              <a:lnSpc>
                <a:spcPct val="150000"/>
              </a:lnSpc>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را صفر در نظر می گیریم  پس </a:t>
            </a: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برابر 40 است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 </a:t>
            </a:r>
            <a:r>
              <a:rPr lang="fa-IR" dirty="0" smtClean="0"/>
              <a:t> </a:t>
            </a:r>
            <a:endParaRPr lang="fa-IR" dirty="0"/>
          </a:p>
        </p:txBody>
      </p:sp>
      <p:sp>
        <p:nvSpPr>
          <p:cNvPr id="21" name="Left Arrow 20"/>
          <p:cNvSpPr/>
          <p:nvPr/>
        </p:nvSpPr>
        <p:spPr>
          <a:xfrm rot="21091086">
            <a:off x="5338662" y="4857712"/>
            <a:ext cx="2000264" cy="857256"/>
          </a:xfrm>
          <a:prstGeom prst="leftArrow">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در کل خواهیم داشت</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6F17A71-66B3-4790-9AE2-7F4F187F56F8}" type="slidenum">
              <a:rPr lang="fa-IR" smtClean="0"/>
              <a:pPr/>
              <a:t>24</a:t>
            </a:fld>
            <a:endParaRPr lang="fa-IR"/>
          </a:p>
        </p:txBody>
      </p:sp>
      <p:sp>
        <p:nvSpPr>
          <p:cNvPr id="19" name="TextBox 18"/>
          <p:cNvSpPr txBox="1"/>
          <p:nvPr/>
        </p:nvSpPr>
        <p:spPr>
          <a:xfrm>
            <a:off x="6500826" y="500042"/>
            <a:ext cx="2500330" cy="369332"/>
          </a:xfrm>
          <a:prstGeom prst="rect">
            <a:avLst/>
          </a:prstGeom>
          <a:noFill/>
        </p:spPr>
        <p:txBody>
          <a:bodyPr wrap="square" rtlCol="1">
            <a:spAutoFit/>
          </a:bodyPr>
          <a:lstStyle/>
          <a:p>
            <a:pPr algn="r"/>
            <a:r>
              <a:rPr lang="fa-IR" dirty="0" smtClean="0"/>
              <a:t>ابتدا </a:t>
            </a:r>
            <a:r>
              <a:rPr lang="en-US" dirty="0" smtClean="0">
                <a:latin typeface="Times New Roman" pitchFamily="18" charset="0"/>
                <a:ea typeface="Calibri" pitchFamily="34" charset="0"/>
                <a:cs typeface="Times New Roman" pitchFamily="18" charset="0"/>
              </a:rPr>
              <a:t>≤</a:t>
            </a:r>
            <a:r>
              <a:rPr lang="fa-IR" dirty="0" smtClean="0">
                <a:latin typeface="Times New Roman" pitchFamily="18" charset="0"/>
                <a:ea typeface="Calibri" pitchFamily="34" charset="0"/>
                <a:cs typeface="Times New Roman" pitchFamily="18" charset="0"/>
              </a:rPr>
              <a:t>  را تبدیل به = می کنیم</a:t>
            </a:r>
            <a:endParaRPr lang="fa-IR" dirty="0"/>
          </a:p>
        </p:txBody>
      </p:sp>
      <p:sp>
        <p:nvSpPr>
          <p:cNvPr id="26" name="Rectangle 25"/>
          <p:cNvSpPr/>
          <p:nvPr/>
        </p:nvSpPr>
        <p:spPr>
          <a:xfrm>
            <a:off x="5264937" y="1500174"/>
            <a:ext cx="1749197"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+ 3x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120 </a:t>
            </a:r>
            <a:endParaRPr lang="en-US" sz="600" dirty="0" smtClean="0">
              <a:latin typeface="Arial" pitchFamily="34" charset="0"/>
              <a:cs typeface="Arial" pitchFamily="34" charset="0"/>
            </a:endParaRPr>
          </a:p>
        </p:txBody>
      </p:sp>
      <p:sp>
        <p:nvSpPr>
          <p:cNvPr id="27" name="Rectangle 26"/>
          <p:cNvSpPr/>
          <p:nvPr/>
        </p:nvSpPr>
        <p:spPr>
          <a:xfrm>
            <a:off x="357158" y="2500306"/>
            <a:ext cx="2021708"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+ 3(</a:t>
            </a:r>
            <a:r>
              <a:rPr lang="en-US" dirty="0" smtClean="0">
                <a:solidFill>
                  <a:srgbClr val="00B0F0"/>
                </a:solidFill>
                <a:latin typeface="Times New Roman" pitchFamily="18" charset="0"/>
                <a:ea typeface="Calibri" pitchFamily="34" charset="0"/>
                <a:cs typeface="Times New Roman" pitchFamily="18" charset="0"/>
              </a:rPr>
              <a:t>40</a:t>
            </a:r>
            <a:r>
              <a:rPr lang="en-US" dirty="0" smtClean="0">
                <a:latin typeface="Times New Roman" pitchFamily="18" charset="0"/>
                <a:ea typeface="Calibri" pitchFamily="34" charset="0"/>
                <a:cs typeface="Times New Roman" pitchFamily="18" charset="0"/>
              </a:rPr>
              <a:t>)  = 120 </a:t>
            </a:r>
            <a:endParaRPr lang="en-US" sz="600" dirty="0" smtClean="0">
              <a:latin typeface="Arial" pitchFamily="34" charset="0"/>
              <a:cs typeface="Arial" pitchFamily="34" charset="0"/>
            </a:endParaRPr>
          </a:p>
        </p:txBody>
      </p:sp>
      <p:sp>
        <p:nvSpPr>
          <p:cNvPr id="28" name="Rectangle 27"/>
          <p:cNvSpPr/>
          <p:nvPr/>
        </p:nvSpPr>
        <p:spPr>
          <a:xfrm>
            <a:off x="357158" y="3857628"/>
            <a:ext cx="2021707"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00B0F0"/>
                </a:solidFill>
                <a:latin typeface="Times New Roman" pitchFamily="18" charset="0"/>
                <a:ea typeface="Calibri" pitchFamily="34" charset="0"/>
                <a:cs typeface="Times New Roman" pitchFamily="18" charset="0"/>
              </a:rPr>
              <a:t>30</a:t>
            </a:r>
            <a:r>
              <a:rPr lang="en-US" dirty="0" smtClean="0">
                <a:latin typeface="Times New Roman" pitchFamily="18" charset="0"/>
                <a:ea typeface="Calibri" pitchFamily="34" charset="0"/>
                <a:cs typeface="Times New Roman" pitchFamily="18" charset="0"/>
              </a:rPr>
              <a:t>) + 3(</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120 </a:t>
            </a:r>
            <a:endParaRPr lang="en-US" sz="600" dirty="0" smtClean="0">
              <a:latin typeface="Arial" pitchFamily="34" charset="0"/>
              <a:cs typeface="Arial" pitchFamily="34" charset="0"/>
            </a:endParaRPr>
          </a:p>
        </p:txBody>
      </p:sp>
      <p:sp>
        <p:nvSpPr>
          <p:cNvPr id="29" name="Left Brace 28"/>
          <p:cNvSpPr/>
          <p:nvPr/>
        </p:nvSpPr>
        <p:spPr>
          <a:xfrm>
            <a:off x="3830160" y="528638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30" name="Rectangle 29"/>
          <p:cNvSpPr/>
          <p:nvPr/>
        </p:nvSpPr>
        <p:spPr>
          <a:xfrm>
            <a:off x="3786182" y="528638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30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31" name="Rectangle 30"/>
          <p:cNvSpPr/>
          <p:nvPr/>
        </p:nvSpPr>
        <p:spPr>
          <a:xfrm>
            <a:off x="3786182" y="564357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2"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3" name="Left Arrow 12"/>
          <p:cNvSpPr/>
          <p:nvPr/>
        </p:nvSpPr>
        <p:spPr>
          <a:xfrm rot="21091086">
            <a:off x="5052910" y="4857713"/>
            <a:ext cx="2000264" cy="857256"/>
          </a:xfrm>
          <a:prstGeom prst="leftArrow">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در کل خواهیم داشت</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14" name="TextBox 13"/>
          <p:cNvSpPr txBox="1"/>
          <p:nvPr/>
        </p:nvSpPr>
        <p:spPr>
          <a:xfrm>
            <a:off x="7286644" y="1142984"/>
            <a:ext cx="1643074" cy="369332"/>
          </a:xfrm>
          <a:prstGeom prst="rect">
            <a:avLst/>
          </a:prstGeom>
          <a:noFill/>
        </p:spPr>
        <p:txBody>
          <a:bodyPr wrap="square" rtlCol="1">
            <a:spAutoFit/>
          </a:bodyPr>
          <a:lstStyle/>
          <a:p>
            <a:r>
              <a:rPr lang="fa-IR" dirty="0" smtClean="0"/>
              <a:t>پس خواهیم داشت</a:t>
            </a:r>
            <a:endParaRPr lang="fa-IR" dirty="0"/>
          </a:p>
        </p:txBody>
      </p:sp>
      <p:sp>
        <p:nvSpPr>
          <p:cNvPr id="15" name="TextBox 14"/>
          <p:cNvSpPr txBox="1"/>
          <p:nvPr/>
        </p:nvSpPr>
        <p:spPr>
          <a:xfrm>
            <a:off x="428596" y="2000240"/>
            <a:ext cx="8572560" cy="923330"/>
          </a:xfrm>
          <a:prstGeom prst="rect">
            <a:avLst/>
          </a:prstGeom>
          <a:noFill/>
        </p:spPr>
        <p:txBody>
          <a:bodyPr wrap="square" rtlCol="1">
            <a:spAutoFit/>
          </a:bodyPr>
          <a:lstStyle/>
          <a:p>
            <a:pPr>
              <a:lnSpc>
                <a:spcPct val="150000"/>
              </a:lnSpc>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را صفر در نظر می گیریم حال باید 3 را در چه عددی ضرب کنیم تا برابر 120 شود </a:t>
            </a:r>
          </a:p>
          <a:p>
            <a:pPr>
              <a:lnSpc>
                <a:spcPct val="150000"/>
              </a:lnSpc>
            </a:pPr>
            <a:r>
              <a:rPr lang="fa-IR" dirty="0" smtClean="0">
                <a:latin typeface="Times New Roman" pitchFamily="18" charset="0"/>
                <a:ea typeface="Calibri" pitchFamily="34" charset="0"/>
                <a:cs typeface="Times New Roman" pitchFamily="18" charset="0"/>
              </a:rPr>
              <a:t>مطمئنا می گویید 40 ، پس </a:t>
            </a: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برابر 40 است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 </a:t>
            </a:r>
            <a:r>
              <a:rPr lang="fa-IR" dirty="0" smtClean="0"/>
              <a:t> </a:t>
            </a:r>
            <a:endParaRPr lang="fa-IR" dirty="0"/>
          </a:p>
        </p:txBody>
      </p:sp>
      <p:sp>
        <p:nvSpPr>
          <p:cNvPr id="16" name="TextBox 15"/>
          <p:cNvSpPr txBox="1"/>
          <p:nvPr/>
        </p:nvSpPr>
        <p:spPr>
          <a:xfrm>
            <a:off x="428596" y="3214686"/>
            <a:ext cx="8572560" cy="923330"/>
          </a:xfrm>
          <a:prstGeom prst="rect">
            <a:avLst/>
          </a:prstGeom>
          <a:noFill/>
        </p:spPr>
        <p:txBody>
          <a:bodyPr wrap="square" rtlCol="1">
            <a:spAutoFit/>
          </a:bodyPr>
          <a:lstStyle/>
          <a:p>
            <a:pPr>
              <a:lnSpc>
                <a:spcPct val="150000"/>
              </a:lnSpc>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را صفر در نظر می گیریم حال باید 4 را در چه عددی ضرب کنیم تا برابر 120 شود </a:t>
            </a:r>
          </a:p>
          <a:p>
            <a:pPr>
              <a:lnSpc>
                <a:spcPct val="150000"/>
              </a:lnSpc>
            </a:pPr>
            <a:r>
              <a:rPr lang="fa-IR" dirty="0" smtClean="0">
                <a:latin typeface="Times New Roman" pitchFamily="18" charset="0"/>
                <a:ea typeface="Calibri" pitchFamily="34" charset="0"/>
                <a:cs typeface="Times New Roman" pitchFamily="18" charset="0"/>
              </a:rPr>
              <a:t>مطمئنا می گویید 30 ، پس </a:t>
            </a: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برابر 30است </a:t>
            </a:r>
            <a:r>
              <a:rPr lang="fa-IR" baseline="-30000" dirty="0" smtClean="0">
                <a:latin typeface="Times New Roman" pitchFamily="18" charset="0"/>
                <a:ea typeface="Calibri" pitchFamily="34" charset="0"/>
                <a:cs typeface="Times New Roman" pitchFamily="18" charset="0"/>
              </a:rPr>
              <a:t>  </a:t>
            </a:r>
            <a:r>
              <a:rPr lang="fa-IR" dirty="0" smtClean="0">
                <a:latin typeface="Times New Roman" pitchFamily="18" charset="0"/>
                <a:ea typeface="Calibri" pitchFamily="34" charset="0"/>
                <a:cs typeface="Times New Roman" pitchFamily="18" charset="0"/>
              </a:rPr>
              <a:t> </a:t>
            </a:r>
            <a:r>
              <a:rPr lang="fa-IR" dirty="0" smtClean="0"/>
              <a:t> </a:t>
            </a: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25</a:t>
            </a:fld>
            <a:endParaRPr lang="fa-IR"/>
          </a:p>
        </p:txBody>
      </p:sp>
      <p:sp>
        <p:nvSpPr>
          <p:cNvPr id="3" name="Rectangle 2"/>
          <p:cNvSpPr/>
          <p:nvPr/>
        </p:nvSpPr>
        <p:spPr>
          <a:xfrm>
            <a:off x="7286644" y="285728"/>
            <a:ext cx="1857356" cy="714380"/>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fa-I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حالت کلی</a:t>
            </a:r>
            <a:endParaRPr lang="fa-I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Rectangle 3"/>
          <p:cNvSpPr/>
          <p:nvPr/>
        </p:nvSpPr>
        <p:spPr>
          <a:xfrm>
            <a:off x="2956386" y="1416594"/>
            <a:ext cx="1460656"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+ 2x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40</a:t>
            </a:r>
            <a:endParaRPr lang="en-US" sz="600" dirty="0" smtClean="0">
              <a:latin typeface="Arial" pitchFamily="34" charset="0"/>
              <a:cs typeface="Arial" pitchFamily="34" charset="0"/>
            </a:endParaRPr>
          </a:p>
        </p:txBody>
      </p:sp>
      <p:sp>
        <p:nvSpPr>
          <p:cNvPr id="5" name="Rectangle 4"/>
          <p:cNvSpPr/>
          <p:nvPr/>
        </p:nvSpPr>
        <p:spPr>
          <a:xfrm>
            <a:off x="2742072" y="2065607"/>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+ 2(</a:t>
            </a:r>
            <a:r>
              <a:rPr lang="en-US" dirty="0" smtClean="0">
                <a:solidFill>
                  <a:srgbClr val="00B0F0"/>
                </a:solidFill>
                <a:latin typeface="Times New Roman" pitchFamily="18" charset="0"/>
                <a:ea typeface="Calibri" pitchFamily="34" charset="0"/>
                <a:cs typeface="Times New Roman" pitchFamily="18" charset="0"/>
              </a:rPr>
              <a:t>20</a:t>
            </a:r>
            <a:r>
              <a:rPr lang="en-US" dirty="0" smtClean="0">
                <a:latin typeface="Times New Roman" pitchFamily="18" charset="0"/>
                <a:ea typeface="Calibri" pitchFamily="34" charset="0"/>
                <a:cs typeface="Times New Roman" pitchFamily="18" charset="0"/>
              </a:rPr>
              <a:t>)  = 40</a:t>
            </a:r>
            <a:endParaRPr lang="en-US" sz="600" dirty="0" smtClean="0">
              <a:latin typeface="Arial" pitchFamily="34" charset="0"/>
              <a:cs typeface="Arial" pitchFamily="34" charset="0"/>
            </a:endParaRPr>
          </a:p>
        </p:txBody>
      </p:sp>
      <p:sp>
        <p:nvSpPr>
          <p:cNvPr id="6" name="Rectangle 5"/>
          <p:cNvSpPr/>
          <p:nvPr/>
        </p:nvSpPr>
        <p:spPr>
          <a:xfrm>
            <a:off x="2742072" y="2714620"/>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00B0F0"/>
                </a:solidFill>
                <a:latin typeface="Times New Roman" pitchFamily="18" charset="0"/>
                <a:ea typeface="Calibri" pitchFamily="34" charset="0"/>
                <a:cs typeface="Times New Roman" pitchFamily="18" charset="0"/>
              </a:rPr>
              <a:t>40</a:t>
            </a:r>
            <a:r>
              <a:rPr lang="en-US" dirty="0" smtClean="0">
                <a:latin typeface="Times New Roman" pitchFamily="18" charset="0"/>
                <a:ea typeface="Calibri" pitchFamily="34" charset="0"/>
                <a:cs typeface="Times New Roman" pitchFamily="18" charset="0"/>
              </a:rPr>
              <a:t>) + 2(</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40</a:t>
            </a:r>
            <a:endParaRPr lang="en-US" sz="600" dirty="0" smtClean="0">
              <a:latin typeface="Arial" pitchFamily="34" charset="0"/>
              <a:cs typeface="Arial" pitchFamily="34" charset="0"/>
            </a:endParaRPr>
          </a:p>
        </p:txBody>
      </p:sp>
      <p:sp>
        <p:nvSpPr>
          <p:cNvPr id="7" name="Left Brace 6"/>
          <p:cNvSpPr/>
          <p:nvPr/>
        </p:nvSpPr>
        <p:spPr>
          <a:xfrm>
            <a:off x="4857752" y="2143116"/>
            <a:ext cx="71438" cy="928694"/>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8" name="Rectangle 7"/>
          <p:cNvSpPr/>
          <p:nvPr/>
        </p:nvSpPr>
        <p:spPr>
          <a:xfrm>
            <a:off x="4813774" y="270247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9" name="Rectangle 8"/>
          <p:cNvSpPr/>
          <p:nvPr/>
        </p:nvSpPr>
        <p:spPr>
          <a:xfrm>
            <a:off x="4813774" y="207167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20</a:t>
            </a:r>
            <a:endParaRPr lang="en-US" baseline="-30000" dirty="0" smtClean="0">
              <a:solidFill>
                <a:srgbClr val="00B0F0"/>
              </a:solidFill>
              <a:latin typeface="Times New Roman" pitchFamily="18" charset="0"/>
              <a:ea typeface="Calibri" pitchFamily="34" charset="0"/>
              <a:cs typeface="Times New Roman" pitchFamily="18" charset="0"/>
            </a:endParaRPr>
          </a:p>
        </p:txBody>
      </p:sp>
      <p:cxnSp>
        <p:nvCxnSpPr>
          <p:cNvPr id="12" name="Straight Connector 11"/>
          <p:cNvCxnSpPr/>
          <p:nvPr/>
        </p:nvCxnSpPr>
        <p:spPr>
          <a:xfrm rot="10800000">
            <a:off x="0" y="3714752"/>
            <a:ext cx="9144000" cy="1588"/>
          </a:xfrm>
          <a:prstGeom prst="line">
            <a:avLst/>
          </a:prstGeom>
        </p:spPr>
        <p:style>
          <a:lnRef idx="2">
            <a:schemeClr val="accent5"/>
          </a:lnRef>
          <a:fillRef idx="0">
            <a:schemeClr val="accent5"/>
          </a:fillRef>
          <a:effectRef idx="1">
            <a:schemeClr val="accent5"/>
          </a:effectRef>
          <a:fontRef idx="minor">
            <a:schemeClr val="tx1"/>
          </a:fontRef>
        </p:style>
      </p:cxnSp>
      <p:sp>
        <p:nvSpPr>
          <p:cNvPr id="13" name="Rectangle 12"/>
          <p:cNvSpPr/>
          <p:nvPr/>
        </p:nvSpPr>
        <p:spPr>
          <a:xfrm>
            <a:off x="3071802" y="4286256"/>
            <a:ext cx="1749197"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+ 3x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120 </a:t>
            </a:r>
            <a:endParaRPr lang="en-US" sz="600" dirty="0" smtClean="0">
              <a:latin typeface="Arial" pitchFamily="34" charset="0"/>
              <a:cs typeface="Arial" pitchFamily="34" charset="0"/>
            </a:endParaRPr>
          </a:p>
        </p:txBody>
      </p:sp>
      <p:sp>
        <p:nvSpPr>
          <p:cNvPr id="14" name="Rectangle 13"/>
          <p:cNvSpPr/>
          <p:nvPr/>
        </p:nvSpPr>
        <p:spPr>
          <a:xfrm>
            <a:off x="2978920" y="4851689"/>
            <a:ext cx="2021708"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+ 3(</a:t>
            </a:r>
            <a:r>
              <a:rPr lang="en-US" dirty="0" smtClean="0">
                <a:solidFill>
                  <a:srgbClr val="00B0F0"/>
                </a:solidFill>
                <a:latin typeface="Times New Roman" pitchFamily="18" charset="0"/>
                <a:ea typeface="Calibri" pitchFamily="34" charset="0"/>
                <a:cs typeface="Times New Roman" pitchFamily="18" charset="0"/>
              </a:rPr>
              <a:t>40</a:t>
            </a:r>
            <a:r>
              <a:rPr lang="en-US" dirty="0" smtClean="0">
                <a:latin typeface="Times New Roman" pitchFamily="18" charset="0"/>
                <a:ea typeface="Calibri" pitchFamily="34" charset="0"/>
                <a:cs typeface="Times New Roman" pitchFamily="18" charset="0"/>
              </a:rPr>
              <a:t>)  = 120 </a:t>
            </a:r>
            <a:endParaRPr lang="en-US" sz="600" dirty="0" smtClean="0">
              <a:latin typeface="Arial" pitchFamily="34" charset="0"/>
              <a:cs typeface="Arial" pitchFamily="34" charset="0"/>
            </a:endParaRPr>
          </a:p>
        </p:txBody>
      </p:sp>
      <p:sp>
        <p:nvSpPr>
          <p:cNvPr id="15" name="Rectangle 14"/>
          <p:cNvSpPr/>
          <p:nvPr/>
        </p:nvSpPr>
        <p:spPr>
          <a:xfrm>
            <a:off x="2978920" y="5417122"/>
            <a:ext cx="2021707"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00B0F0"/>
                </a:solidFill>
                <a:latin typeface="Times New Roman" pitchFamily="18" charset="0"/>
                <a:ea typeface="Calibri" pitchFamily="34" charset="0"/>
                <a:cs typeface="Times New Roman" pitchFamily="18" charset="0"/>
              </a:rPr>
              <a:t>30</a:t>
            </a:r>
            <a:r>
              <a:rPr lang="en-US" dirty="0" smtClean="0">
                <a:latin typeface="Times New Roman" pitchFamily="18" charset="0"/>
                <a:ea typeface="Calibri" pitchFamily="34" charset="0"/>
                <a:cs typeface="Times New Roman" pitchFamily="18" charset="0"/>
              </a:rPr>
              <a:t>) + 3(</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120 </a:t>
            </a:r>
            <a:endParaRPr lang="en-US" sz="600" dirty="0" smtClean="0">
              <a:latin typeface="Arial" pitchFamily="34" charset="0"/>
              <a:cs typeface="Arial" pitchFamily="34" charset="0"/>
            </a:endParaRPr>
          </a:p>
        </p:txBody>
      </p:sp>
      <p:sp>
        <p:nvSpPr>
          <p:cNvPr id="16" name="Left Brace 15"/>
          <p:cNvSpPr/>
          <p:nvPr/>
        </p:nvSpPr>
        <p:spPr>
          <a:xfrm>
            <a:off x="5044606" y="492919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7" name="Rectangle 16"/>
          <p:cNvSpPr/>
          <p:nvPr/>
        </p:nvSpPr>
        <p:spPr>
          <a:xfrm>
            <a:off x="5099526" y="5357826"/>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30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8" name="Rectangle 17"/>
          <p:cNvSpPr/>
          <p:nvPr/>
        </p:nvSpPr>
        <p:spPr>
          <a:xfrm>
            <a:off x="5000628" y="485776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9" name="Slide Number Placeholder 3"/>
          <p:cNvSpPr txBox="1">
            <a:spLocks/>
          </p:cNvSpPr>
          <p:nvPr/>
        </p:nvSpPr>
        <p:spPr>
          <a:xfrm rot="19998307">
            <a:off x="7326387" y="6317681"/>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26</a:t>
            </a:fld>
            <a:endParaRPr lang="fa-IR"/>
          </a:p>
        </p:txBody>
      </p:sp>
      <p:pic>
        <p:nvPicPr>
          <p:cNvPr id="3" name="Picture 2"/>
          <p:cNvPicPr>
            <a:picLocks noChangeAspect="1" noChangeArrowheads="1"/>
          </p:cNvPicPr>
          <p:nvPr/>
        </p:nvPicPr>
        <p:blipFill>
          <a:blip r:embed="rId2"/>
          <a:srcRect/>
          <a:stretch>
            <a:fillRect/>
          </a:stretch>
        </p:blipFill>
        <p:spPr bwMode="auto">
          <a:xfrm>
            <a:off x="285720" y="2405082"/>
            <a:ext cx="4057650" cy="3810000"/>
          </a:xfrm>
          <a:prstGeom prst="rect">
            <a:avLst/>
          </a:prstGeom>
          <a:noFill/>
          <a:ln w="9525">
            <a:noFill/>
            <a:miter lim="800000"/>
            <a:headEnd/>
            <a:tailEnd/>
          </a:ln>
          <a:effectLst/>
        </p:spPr>
      </p:pic>
      <p:cxnSp>
        <p:nvCxnSpPr>
          <p:cNvPr id="5" name="Straight Connector 4"/>
          <p:cNvCxnSpPr/>
          <p:nvPr/>
        </p:nvCxnSpPr>
        <p:spPr>
          <a:xfrm>
            <a:off x="214282" y="5286388"/>
            <a:ext cx="1714512" cy="9286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35687" y="4750603"/>
            <a:ext cx="1643074" cy="128588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674" name="AutoShape 2" descr="Wide upward diagonal"/>
          <p:cNvSpPr>
            <a:spLocks noChangeArrowheads="1"/>
          </p:cNvSpPr>
          <p:nvPr/>
        </p:nvSpPr>
        <p:spPr bwMode="auto">
          <a:xfrm>
            <a:off x="414315" y="5429264"/>
            <a:ext cx="942975" cy="642942"/>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cxnSp>
        <p:nvCxnSpPr>
          <p:cNvPr id="12" name="Straight Arrow Connector 11"/>
          <p:cNvCxnSpPr/>
          <p:nvPr/>
        </p:nvCxnSpPr>
        <p:spPr>
          <a:xfrm>
            <a:off x="928662" y="6000768"/>
            <a:ext cx="785818" cy="50006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43042" y="6286520"/>
            <a:ext cx="1143008" cy="369332"/>
          </a:xfrm>
          <a:prstGeom prst="rect">
            <a:avLst/>
          </a:prstGeom>
          <a:noFill/>
        </p:spPr>
        <p:txBody>
          <a:bodyPr wrap="square" rtlCol="1">
            <a:spAutoFit/>
          </a:bodyPr>
          <a:lstStyle/>
          <a:p>
            <a:r>
              <a:rPr lang="fa-IR" dirty="0" smtClean="0">
                <a:solidFill>
                  <a:srgbClr val="C00000"/>
                </a:solidFill>
              </a:rPr>
              <a:t>منطقه موجه</a:t>
            </a:r>
            <a:endParaRPr lang="fa-IR" dirty="0">
              <a:solidFill>
                <a:srgbClr val="C00000"/>
              </a:solidFill>
            </a:endParaRPr>
          </a:p>
        </p:txBody>
      </p:sp>
      <p:sp>
        <p:nvSpPr>
          <p:cNvPr id="15" name="Rectangle 14"/>
          <p:cNvSpPr/>
          <p:nvPr/>
        </p:nvSpPr>
        <p:spPr>
          <a:xfrm>
            <a:off x="4123536" y="6060064"/>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1</a:t>
            </a:r>
            <a:endParaRPr lang="fa-IR" dirty="0">
              <a:solidFill>
                <a:srgbClr val="C00000"/>
              </a:solidFill>
            </a:endParaRPr>
          </a:p>
        </p:txBody>
      </p:sp>
      <p:sp>
        <p:nvSpPr>
          <p:cNvPr id="16" name="Rectangle 15"/>
          <p:cNvSpPr/>
          <p:nvPr/>
        </p:nvSpPr>
        <p:spPr>
          <a:xfrm>
            <a:off x="-19868" y="2273850"/>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2</a:t>
            </a:r>
            <a:endParaRPr lang="fa-IR" dirty="0">
              <a:solidFill>
                <a:srgbClr val="C00000"/>
              </a:solidFill>
            </a:endParaRPr>
          </a:p>
        </p:txBody>
      </p:sp>
      <p:sp>
        <p:nvSpPr>
          <p:cNvPr id="17" name="5-Point Star 16"/>
          <p:cNvSpPr/>
          <p:nvPr/>
        </p:nvSpPr>
        <p:spPr>
          <a:xfrm>
            <a:off x="1142976" y="5715016"/>
            <a:ext cx="142876" cy="142876"/>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p>
        </p:txBody>
      </p:sp>
      <p:sp>
        <p:nvSpPr>
          <p:cNvPr id="19" name="5-Point Star 18"/>
          <p:cNvSpPr/>
          <p:nvPr/>
        </p:nvSpPr>
        <p:spPr>
          <a:xfrm>
            <a:off x="285720" y="5286388"/>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0" name="5-Point Star 19"/>
          <p:cNvSpPr/>
          <p:nvPr/>
        </p:nvSpPr>
        <p:spPr>
          <a:xfrm>
            <a:off x="285720" y="6072206"/>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1" name="5-Point Star 20"/>
          <p:cNvSpPr/>
          <p:nvPr/>
        </p:nvSpPr>
        <p:spPr>
          <a:xfrm>
            <a:off x="1357290" y="6072206"/>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2" name="TextBox 21"/>
          <p:cNvSpPr txBox="1"/>
          <p:nvPr/>
        </p:nvSpPr>
        <p:spPr>
          <a:xfrm>
            <a:off x="4286248" y="1071546"/>
            <a:ext cx="4357718" cy="872034"/>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lnSpc>
                <a:spcPct val="150000"/>
              </a:lnSpc>
            </a:pPr>
            <a:r>
              <a:rPr lang="fa-IR" dirty="0" smtClean="0">
                <a:solidFill>
                  <a:srgbClr val="002060"/>
                </a:solidFill>
              </a:rPr>
              <a:t>بر اساس نقاطی که در اسلاید قبل بدست آوردیم و با رنگ آبی مشخص کردیم خطوط را رسم می کنیم </a:t>
            </a:r>
            <a:endParaRPr lang="fa-IR" dirty="0">
              <a:solidFill>
                <a:srgbClr val="002060"/>
              </a:solidFill>
            </a:endParaRPr>
          </a:p>
        </p:txBody>
      </p:sp>
      <p:sp>
        <p:nvSpPr>
          <p:cNvPr id="25" name="TextBox 24"/>
          <p:cNvSpPr txBox="1"/>
          <p:nvPr/>
        </p:nvSpPr>
        <p:spPr>
          <a:xfrm>
            <a:off x="3714744" y="2071678"/>
            <a:ext cx="4000528" cy="2118529"/>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lnSpc>
                <a:spcPct val="150000"/>
              </a:lnSpc>
            </a:pPr>
            <a:r>
              <a:rPr lang="fa-IR" dirty="0" smtClean="0">
                <a:solidFill>
                  <a:srgbClr val="002060"/>
                </a:solidFill>
              </a:rPr>
              <a:t>منطقه هاشور خورده منطقه موجه است یعنی در این ناحیه به سود می رسیم ولی ما به دنبال حداکثر سود هستیم پس نقطه ای که با ستاره آبی مشخص شده است نقطه حداکثر سود است که به آن نقطه بهینه می گوییم</a:t>
            </a:r>
            <a:endParaRPr lang="fa-IR" dirty="0">
              <a:solidFill>
                <a:srgbClr val="002060"/>
              </a:solidFill>
            </a:endParaRPr>
          </a:p>
        </p:txBody>
      </p:sp>
      <p:sp>
        <p:nvSpPr>
          <p:cNvPr id="26" name="TextBox 25"/>
          <p:cNvSpPr txBox="1"/>
          <p:nvPr/>
        </p:nvSpPr>
        <p:spPr>
          <a:xfrm>
            <a:off x="1857356" y="4271478"/>
            <a:ext cx="5214974" cy="872034"/>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lnSpc>
                <a:spcPct val="150000"/>
              </a:lnSpc>
            </a:pPr>
            <a:r>
              <a:rPr lang="fa-IR" dirty="0" smtClean="0">
                <a:solidFill>
                  <a:srgbClr val="002060"/>
                </a:solidFill>
              </a:rPr>
              <a:t> محل تلاقی دو خط را نقطه گوشه ای و نقاطی که با ستاره مشخص شده را نقطه گوشه ای موجه می نامیم</a:t>
            </a:r>
          </a:p>
        </p:txBody>
      </p:sp>
      <p:sp>
        <p:nvSpPr>
          <p:cNvPr id="18" name="TextBox 17"/>
          <p:cNvSpPr txBox="1"/>
          <p:nvPr/>
        </p:nvSpPr>
        <p:spPr>
          <a:xfrm>
            <a:off x="7500958" y="428604"/>
            <a:ext cx="1071570" cy="40011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چند نکته:</a:t>
            </a:r>
            <a:endParaRPr lang="fa-IR" sz="2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24" name="Straight Arrow Connector 23"/>
          <p:cNvCxnSpPr/>
          <p:nvPr/>
        </p:nvCxnSpPr>
        <p:spPr>
          <a:xfrm rot="10800000" flipV="1">
            <a:off x="1285852" y="5572140"/>
            <a:ext cx="857256" cy="14287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071670" y="5417122"/>
            <a:ext cx="1000132" cy="369332"/>
          </a:xfrm>
          <a:prstGeom prst="rect">
            <a:avLst/>
          </a:prstGeom>
          <a:noFill/>
        </p:spPr>
        <p:txBody>
          <a:bodyPr wrap="square" rtlCol="1">
            <a:spAutoFit/>
          </a:bodyPr>
          <a:lstStyle/>
          <a:p>
            <a:r>
              <a:rPr lang="fa-IR" dirty="0" smtClean="0">
                <a:solidFill>
                  <a:srgbClr val="C00000"/>
                </a:solidFill>
              </a:rPr>
              <a:t>نقطه بهینه</a:t>
            </a:r>
            <a:endParaRPr lang="fa-IR" dirty="0">
              <a:solidFill>
                <a:srgbClr val="C00000"/>
              </a:solidFill>
            </a:endParaRPr>
          </a:p>
        </p:txBody>
      </p:sp>
      <p:sp>
        <p:nvSpPr>
          <p:cNvPr id="23" name="TextBox 22"/>
          <p:cNvSpPr txBox="1"/>
          <p:nvPr/>
        </p:nvSpPr>
        <p:spPr>
          <a:xfrm rot="20027256">
            <a:off x="4507533" y="5286388"/>
            <a:ext cx="4500594"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r>
              <a:rPr lang="fa-IR" dirty="0" smtClean="0">
                <a:solidFill>
                  <a:srgbClr val="C00000"/>
                </a:solidFill>
              </a:rPr>
              <a:t>منطقه ی مشترک بین تمام خطوط را منطقه موجه می نامیم </a:t>
            </a:r>
            <a:endParaRPr lang="fa-IR" dirty="0">
              <a:solidFill>
                <a:srgbClr val="C00000"/>
              </a:solidFill>
            </a:endParaRPr>
          </a:p>
        </p:txBody>
      </p:sp>
      <p:sp>
        <p:nvSpPr>
          <p:cNvPr id="28"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27</a:t>
            </a:fld>
            <a:endParaRPr lang="fa-IR"/>
          </a:p>
        </p:txBody>
      </p:sp>
      <p:pic>
        <p:nvPicPr>
          <p:cNvPr id="3" name="Picture 2"/>
          <p:cNvPicPr>
            <a:picLocks noChangeAspect="1" noChangeArrowheads="1"/>
          </p:cNvPicPr>
          <p:nvPr/>
        </p:nvPicPr>
        <p:blipFill>
          <a:blip r:embed="rId2"/>
          <a:srcRect/>
          <a:stretch>
            <a:fillRect/>
          </a:stretch>
        </p:blipFill>
        <p:spPr bwMode="auto">
          <a:xfrm>
            <a:off x="285720" y="2405082"/>
            <a:ext cx="4057650" cy="3810000"/>
          </a:xfrm>
          <a:prstGeom prst="rect">
            <a:avLst/>
          </a:prstGeom>
          <a:noFill/>
          <a:ln w="9525">
            <a:noFill/>
            <a:miter lim="800000"/>
            <a:headEnd/>
            <a:tailEnd/>
          </a:ln>
          <a:effectLst/>
        </p:spPr>
      </p:pic>
      <p:cxnSp>
        <p:nvCxnSpPr>
          <p:cNvPr id="8" name="Straight Connector 7"/>
          <p:cNvCxnSpPr/>
          <p:nvPr/>
        </p:nvCxnSpPr>
        <p:spPr>
          <a:xfrm rot="16200000" flipH="1">
            <a:off x="35687" y="4750603"/>
            <a:ext cx="1643074" cy="128588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123536" y="6060064"/>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1</a:t>
            </a:r>
            <a:endParaRPr lang="fa-IR" dirty="0">
              <a:solidFill>
                <a:srgbClr val="C00000"/>
              </a:solidFill>
            </a:endParaRPr>
          </a:p>
        </p:txBody>
      </p:sp>
      <p:sp>
        <p:nvSpPr>
          <p:cNvPr id="16" name="Rectangle 15"/>
          <p:cNvSpPr/>
          <p:nvPr/>
        </p:nvSpPr>
        <p:spPr>
          <a:xfrm>
            <a:off x="-19868" y="2273850"/>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2</a:t>
            </a:r>
            <a:endParaRPr lang="fa-IR" dirty="0">
              <a:solidFill>
                <a:srgbClr val="C00000"/>
              </a:solidFill>
            </a:endParaRPr>
          </a:p>
        </p:txBody>
      </p:sp>
      <p:sp>
        <p:nvSpPr>
          <p:cNvPr id="28"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9" name="TextBox 28"/>
          <p:cNvSpPr txBox="1"/>
          <p:nvPr/>
        </p:nvSpPr>
        <p:spPr>
          <a:xfrm>
            <a:off x="2857488" y="4572008"/>
            <a:ext cx="3286148"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r>
              <a:rPr lang="fa-IR" dirty="0" smtClean="0"/>
              <a:t>اگر علامت محدودیت ها ≤ باشد منطقه سمت راست را باید هاشور بزنیم</a:t>
            </a:r>
            <a:endParaRPr lang="fa-IR" dirty="0"/>
          </a:p>
        </p:txBody>
      </p:sp>
      <p:cxnSp>
        <p:nvCxnSpPr>
          <p:cNvPr id="31" name="Straight Arrow Connector 30"/>
          <p:cNvCxnSpPr/>
          <p:nvPr/>
        </p:nvCxnSpPr>
        <p:spPr>
          <a:xfrm rot="10800000" flipV="1">
            <a:off x="1928794" y="4714884"/>
            <a:ext cx="928694"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32" name="Picture 31"/>
          <p:cNvPicPr>
            <a:picLocks noChangeAspect="1" noChangeArrowheads="1"/>
          </p:cNvPicPr>
          <p:nvPr/>
        </p:nvPicPr>
        <p:blipFill>
          <a:blip r:embed="rId2"/>
          <a:srcRect/>
          <a:stretch>
            <a:fillRect/>
          </a:stretch>
        </p:blipFill>
        <p:spPr bwMode="auto">
          <a:xfrm>
            <a:off x="4071934" y="357166"/>
            <a:ext cx="4057650" cy="3810000"/>
          </a:xfrm>
          <a:prstGeom prst="rect">
            <a:avLst/>
          </a:prstGeom>
          <a:noFill/>
          <a:ln w="9525">
            <a:noFill/>
            <a:miter lim="800000"/>
            <a:headEnd/>
            <a:tailEnd/>
          </a:ln>
          <a:effectLst/>
        </p:spPr>
      </p:pic>
      <p:cxnSp>
        <p:nvCxnSpPr>
          <p:cNvPr id="33" name="Straight Connector 32"/>
          <p:cNvCxnSpPr/>
          <p:nvPr/>
        </p:nvCxnSpPr>
        <p:spPr>
          <a:xfrm>
            <a:off x="4000496" y="3238472"/>
            <a:ext cx="1714512" cy="9286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35" name="AutoShape 2" descr="Wide upward diagonal"/>
          <p:cNvSpPr>
            <a:spLocks noChangeArrowheads="1"/>
          </p:cNvSpPr>
          <p:nvPr/>
        </p:nvSpPr>
        <p:spPr bwMode="auto">
          <a:xfrm>
            <a:off x="4214810" y="3381348"/>
            <a:ext cx="942975" cy="642942"/>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36" name="Rectangle 35"/>
          <p:cNvSpPr/>
          <p:nvPr/>
        </p:nvSpPr>
        <p:spPr>
          <a:xfrm>
            <a:off x="7909750" y="4012148"/>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1</a:t>
            </a:r>
            <a:endParaRPr lang="fa-IR" dirty="0">
              <a:solidFill>
                <a:srgbClr val="C00000"/>
              </a:solidFill>
            </a:endParaRPr>
          </a:p>
        </p:txBody>
      </p:sp>
      <p:sp>
        <p:nvSpPr>
          <p:cNvPr id="37" name="Rectangle 36"/>
          <p:cNvSpPr/>
          <p:nvPr/>
        </p:nvSpPr>
        <p:spPr>
          <a:xfrm>
            <a:off x="3766346" y="225934"/>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2</a:t>
            </a:r>
            <a:endParaRPr lang="fa-IR" dirty="0">
              <a:solidFill>
                <a:srgbClr val="C00000"/>
              </a:solidFill>
            </a:endParaRPr>
          </a:p>
        </p:txBody>
      </p:sp>
      <p:sp>
        <p:nvSpPr>
          <p:cNvPr id="38" name="TextBox 37"/>
          <p:cNvSpPr txBox="1"/>
          <p:nvPr/>
        </p:nvSpPr>
        <p:spPr>
          <a:xfrm>
            <a:off x="5286380" y="2666968"/>
            <a:ext cx="3286148"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r>
              <a:rPr lang="fa-IR" dirty="0" smtClean="0"/>
              <a:t>به دلیل اینکه علامت محدودیت ها </a:t>
            </a:r>
            <a:r>
              <a:rPr lang="en-US" dirty="0" smtClean="0">
                <a:latin typeface="Times New Roman" pitchFamily="18" charset="0"/>
                <a:ea typeface="Calibri" pitchFamily="34" charset="0"/>
                <a:cs typeface="Times New Roman" pitchFamily="18" charset="0"/>
              </a:rPr>
              <a:t>≤</a:t>
            </a:r>
            <a:r>
              <a:rPr lang="fa-IR" dirty="0" smtClean="0">
                <a:latin typeface="Times New Roman" pitchFamily="18" charset="0"/>
                <a:ea typeface="Calibri" pitchFamily="34" charset="0"/>
                <a:cs typeface="Times New Roman" pitchFamily="18" charset="0"/>
              </a:rPr>
              <a:t> بود منطقه هاشور خورده سمت چپ بوده است</a:t>
            </a:r>
            <a:endParaRPr lang="fa-IR" dirty="0"/>
          </a:p>
        </p:txBody>
      </p:sp>
      <p:cxnSp>
        <p:nvCxnSpPr>
          <p:cNvPr id="39" name="Straight Arrow Connector 38"/>
          <p:cNvCxnSpPr/>
          <p:nvPr/>
        </p:nvCxnSpPr>
        <p:spPr>
          <a:xfrm rot="10800000" flipV="1">
            <a:off x="4786314" y="3381348"/>
            <a:ext cx="928694"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1" name="Rectangle 3" descr="Wide upward diagonal"/>
          <p:cNvSpPr>
            <a:spLocks noChangeArrowheads="1"/>
          </p:cNvSpPr>
          <p:nvPr/>
        </p:nvSpPr>
        <p:spPr bwMode="auto">
          <a:xfrm rot="3117602">
            <a:off x="455936" y="4689466"/>
            <a:ext cx="1647808" cy="872406"/>
          </a:xfrm>
          <a:prstGeom prst="rect">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8" name="TextBox 17"/>
          <p:cNvSpPr txBox="1"/>
          <p:nvPr/>
        </p:nvSpPr>
        <p:spPr>
          <a:xfrm>
            <a:off x="428596" y="214290"/>
            <a:ext cx="3214710" cy="1200329"/>
          </a:xfrm>
          <a:prstGeom prst="rect">
            <a:avLst/>
          </a:prstGeom>
        </p:spPr>
        <p:style>
          <a:lnRef idx="1">
            <a:schemeClr val="accent2"/>
          </a:lnRef>
          <a:fillRef idx="3">
            <a:schemeClr val="accent2"/>
          </a:fillRef>
          <a:effectRef idx="2">
            <a:schemeClr val="accent2"/>
          </a:effectRef>
          <a:fontRef idx="minor">
            <a:schemeClr val="lt1"/>
          </a:fontRef>
        </p:style>
        <p:txBody>
          <a:bodyPr wrap="square" rtlCol="1">
            <a:spAutoFit/>
          </a:bodyPr>
          <a:lstStyle/>
          <a:p>
            <a:r>
              <a:rPr lang="fa-IR" dirty="0" smtClean="0">
                <a:ln w="18415" cmpd="sng">
                  <a:solidFill>
                    <a:srgbClr val="FFFFFF"/>
                  </a:solidFill>
                  <a:prstDash val="solid"/>
                </a:ln>
                <a:solidFill>
                  <a:srgbClr val="FFFFFF"/>
                </a:solidFill>
                <a:effectLst>
                  <a:outerShdw blurRad="38100" dist="38100" dir="2700000" algn="tl">
                    <a:srgbClr val="000000">
                      <a:alpha val="43137"/>
                    </a:srgbClr>
                  </a:outerShdw>
                </a:effectLst>
              </a:rPr>
              <a:t>اگر این مسئله را فراموش کردید بهتر است که علامت ها را مانند نوک پیکان در نظر بگیرید. نوک پیکان به هر سمت که باشد آن منطقه را باید هاشور زد.</a:t>
            </a:r>
            <a:endParaRPr lang="fa-IR" dirty="0">
              <a:ln w="18415" cmpd="sng">
                <a:solidFill>
                  <a:srgbClr val="FFFFFF"/>
                </a:solidFill>
                <a:prstDash val="solid"/>
              </a:ln>
              <a:solidFill>
                <a:srgbClr val="FFFFFF"/>
              </a:solidFill>
              <a:effectLst>
                <a:outerShdw blurRad="38100" dist="38100" dir="2700000" algn="tl">
                  <a:srgbClr val="000000">
                    <a:alpha val="43137"/>
                  </a:srgbClr>
                </a:outerShdw>
              </a:effectLst>
            </a:endParaRPr>
          </a:p>
        </p:txBody>
      </p:sp>
      <p:cxnSp>
        <p:nvCxnSpPr>
          <p:cNvPr id="20" name="Straight Arrow Connector 19"/>
          <p:cNvCxnSpPr/>
          <p:nvPr/>
        </p:nvCxnSpPr>
        <p:spPr>
          <a:xfrm rot="10800000">
            <a:off x="1571604" y="1643050"/>
            <a:ext cx="114300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1571604" y="1998652"/>
            <a:ext cx="121444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3" name="Rectangle 22"/>
          <p:cNvSpPr/>
          <p:nvPr/>
        </p:nvSpPr>
        <p:spPr>
          <a:xfrm>
            <a:off x="1142976" y="1428736"/>
            <a:ext cx="311303"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a:t>
            </a:r>
            <a:endParaRPr lang="fa-IR" b="1" dirty="0"/>
          </a:p>
        </p:txBody>
      </p:sp>
      <p:sp>
        <p:nvSpPr>
          <p:cNvPr id="24" name="Rectangle 23"/>
          <p:cNvSpPr/>
          <p:nvPr/>
        </p:nvSpPr>
        <p:spPr>
          <a:xfrm>
            <a:off x="2857488" y="1857364"/>
            <a:ext cx="300082" cy="369332"/>
          </a:xfrm>
          <a:prstGeom prst="rect">
            <a:avLst/>
          </a:prstGeom>
        </p:spPr>
        <p:txBody>
          <a:bodyPr wrap="none">
            <a:spAutoFit/>
          </a:bodyPr>
          <a:lstStyle/>
          <a:p>
            <a:r>
              <a:rPr lang="fa-IR" dirty="0" smtClean="0">
                <a:cs typeface="+mj-cs"/>
              </a:rPr>
              <a:t>≤</a:t>
            </a:r>
            <a:endParaRPr lang="fa-IR" dirty="0">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28</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نقطه بهینه</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Slide Number Placeholder 3"/>
          <p:cNvSpPr txBox="1">
            <a:spLocks/>
          </p:cNvSpPr>
          <p:nvPr/>
        </p:nvSpPr>
        <p:spPr>
          <a:xfrm rot="19998307">
            <a:off x="7397825"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72396" y="500042"/>
            <a:ext cx="1143008"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نقطه بهینه</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pic>
        <p:nvPicPr>
          <p:cNvPr id="7" name="Picture 6"/>
          <p:cNvPicPr>
            <a:picLocks noChangeAspect="1" noChangeArrowheads="1"/>
          </p:cNvPicPr>
          <p:nvPr/>
        </p:nvPicPr>
        <p:blipFill>
          <a:blip r:embed="rId2"/>
          <a:srcRect/>
          <a:stretch>
            <a:fillRect/>
          </a:stretch>
        </p:blipFill>
        <p:spPr bwMode="auto">
          <a:xfrm>
            <a:off x="714348" y="2202910"/>
            <a:ext cx="4057650" cy="3810000"/>
          </a:xfrm>
          <a:prstGeom prst="rect">
            <a:avLst/>
          </a:prstGeom>
          <a:noFill/>
          <a:ln w="9525">
            <a:noFill/>
            <a:miter lim="800000"/>
            <a:headEnd/>
            <a:tailEnd/>
          </a:ln>
          <a:effectLst/>
        </p:spPr>
      </p:pic>
      <p:cxnSp>
        <p:nvCxnSpPr>
          <p:cNvPr id="8" name="Straight Connector 7"/>
          <p:cNvCxnSpPr/>
          <p:nvPr/>
        </p:nvCxnSpPr>
        <p:spPr>
          <a:xfrm>
            <a:off x="642910" y="5084216"/>
            <a:ext cx="1714512" cy="9286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4315" y="4548431"/>
            <a:ext cx="1643074" cy="128588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444764" y="5857892"/>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1</a:t>
            </a:r>
            <a:endParaRPr lang="fa-IR" sz="2000" dirty="0">
              <a:solidFill>
                <a:srgbClr val="C00000"/>
              </a:solidFill>
            </a:endParaRPr>
          </a:p>
        </p:txBody>
      </p:sp>
      <p:sp>
        <p:nvSpPr>
          <p:cNvPr id="11" name="Rectangle 10"/>
          <p:cNvSpPr/>
          <p:nvPr/>
        </p:nvSpPr>
        <p:spPr>
          <a:xfrm>
            <a:off x="357158" y="1928802"/>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2</a:t>
            </a:r>
            <a:endParaRPr lang="fa-IR" sz="2000" dirty="0">
              <a:solidFill>
                <a:srgbClr val="C00000"/>
              </a:solidFill>
            </a:endParaRPr>
          </a:p>
        </p:txBody>
      </p:sp>
      <p:sp>
        <p:nvSpPr>
          <p:cNvPr id="12" name="5-Point Star 11"/>
          <p:cNvSpPr/>
          <p:nvPr/>
        </p:nvSpPr>
        <p:spPr>
          <a:xfrm>
            <a:off x="1571604" y="5512844"/>
            <a:ext cx="142876" cy="142876"/>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p>
        </p:txBody>
      </p:sp>
      <p:sp>
        <p:nvSpPr>
          <p:cNvPr id="13" name="5-Point Star 12"/>
          <p:cNvSpPr/>
          <p:nvPr/>
        </p:nvSpPr>
        <p:spPr>
          <a:xfrm>
            <a:off x="714348" y="5084216"/>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4" name="5-Point Star 13"/>
          <p:cNvSpPr/>
          <p:nvPr/>
        </p:nvSpPr>
        <p:spPr>
          <a:xfrm>
            <a:off x="714348" y="5870034"/>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5" name="5-Point Star 14"/>
          <p:cNvSpPr/>
          <p:nvPr/>
        </p:nvSpPr>
        <p:spPr>
          <a:xfrm>
            <a:off x="1785918" y="5870034"/>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6" name="TextBox 15"/>
          <p:cNvSpPr txBox="1"/>
          <p:nvPr/>
        </p:nvSpPr>
        <p:spPr>
          <a:xfrm>
            <a:off x="3286116" y="928670"/>
            <a:ext cx="5429288" cy="369332"/>
          </a:xfrm>
          <a:prstGeom prst="rect">
            <a:avLst/>
          </a:prstGeom>
          <a:noFill/>
        </p:spPr>
        <p:txBody>
          <a:bodyPr wrap="square" rtlCol="1">
            <a:spAutoFit/>
          </a:bodyPr>
          <a:lstStyle/>
          <a:p>
            <a:r>
              <a:rPr lang="fa-IR" dirty="0" smtClean="0">
                <a:solidFill>
                  <a:srgbClr val="C00000"/>
                </a:solidFill>
              </a:rPr>
              <a:t>برای بدست آوردن نقطه بهینه باید طبق دستو زیر عمل نمایید</a:t>
            </a:r>
            <a:endParaRPr lang="fa-IR" dirty="0">
              <a:solidFill>
                <a:srgbClr val="C00000"/>
              </a:solidFill>
            </a:endParaRPr>
          </a:p>
        </p:txBody>
      </p:sp>
      <p:sp>
        <p:nvSpPr>
          <p:cNvPr id="17" name="TextBox 16"/>
          <p:cNvSpPr txBox="1"/>
          <p:nvPr/>
        </p:nvSpPr>
        <p:spPr>
          <a:xfrm>
            <a:off x="428596" y="5000636"/>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8" name="TextBox 17"/>
          <p:cNvSpPr txBox="1"/>
          <p:nvPr/>
        </p:nvSpPr>
        <p:spPr>
          <a:xfrm>
            <a:off x="428596" y="5786454"/>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9" name="TextBox 18"/>
          <p:cNvSpPr txBox="1"/>
          <p:nvPr/>
        </p:nvSpPr>
        <p:spPr>
          <a:xfrm>
            <a:off x="1714480" y="5988626"/>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TextBox 19"/>
          <p:cNvSpPr txBox="1"/>
          <p:nvPr/>
        </p:nvSpPr>
        <p:spPr>
          <a:xfrm>
            <a:off x="1643042" y="5274246"/>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TextBox 20"/>
          <p:cNvSpPr txBox="1"/>
          <p:nvPr/>
        </p:nvSpPr>
        <p:spPr>
          <a:xfrm>
            <a:off x="3214678" y="1214422"/>
            <a:ext cx="5500726" cy="3416320"/>
          </a:xfrm>
          <a:prstGeom prst="rect">
            <a:avLst/>
          </a:prstGeom>
          <a:noFill/>
        </p:spPr>
        <p:txBody>
          <a:bodyPr wrap="square" rtlCol="1">
            <a:spAutoFit/>
          </a:bodyPr>
          <a:lstStyle/>
          <a:p>
            <a:pPr>
              <a:lnSpc>
                <a:spcPct val="150000"/>
              </a:lnSpc>
            </a:pPr>
            <a:r>
              <a:rPr lang="fa-IR" dirty="0" smtClean="0">
                <a:solidFill>
                  <a:srgbClr val="002060"/>
                </a:solidFill>
              </a:rPr>
              <a:t>ابتدا چهار نقطه گوشه ای موجه را با حروف </a:t>
            </a:r>
            <a:r>
              <a:rPr lang="en-US" dirty="0" smtClean="0">
                <a:solidFill>
                  <a:srgbClr val="002060"/>
                </a:solidFill>
              </a:rPr>
              <a:t>A,B,C,D</a:t>
            </a:r>
            <a:r>
              <a:rPr lang="fa-IR" dirty="0" smtClean="0">
                <a:solidFill>
                  <a:srgbClr val="002060"/>
                </a:solidFill>
              </a:rPr>
              <a:t> مشخص می کنیم</a:t>
            </a:r>
          </a:p>
          <a:p>
            <a:pPr>
              <a:lnSpc>
                <a:spcPct val="150000"/>
              </a:lnSpc>
            </a:pPr>
            <a:r>
              <a:rPr lang="fa-IR" dirty="0" smtClean="0">
                <a:solidFill>
                  <a:srgbClr val="002060"/>
                </a:solidFill>
              </a:rPr>
              <a:t>سپس </a:t>
            </a:r>
            <a:r>
              <a:rPr lang="en-US" dirty="0" smtClean="0">
                <a:solidFill>
                  <a:srgbClr val="002060"/>
                </a:solidFill>
                <a:latin typeface="Times New Roman" pitchFamily="18" charset="0"/>
                <a:ea typeface="Calibri" pitchFamily="34" charset="0"/>
                <a:cs typeface="Times New Roman" pitchFamily="18" charset="0"/>
              </a:rPr>
              <a:t>x</a:t>
            </a:r>
            <a:r>
              <a:rPr lang="en-US" baseline="-30000" dirty="0" smtClean="0">
                <a:solidFill>
                  <a:srgbClr val="002060"/>
                </a:solidFill>
                <a:latin typeface="Times New Roman" pitchFamily="18" charset="0"/>
                <a:ea typeface="Calibri" pitchFamily="34" charset="0"/>
                <a:cs typeface="Times New Roman" pitchFamily="18" charset="0"/>
              </a:rPr>
              <a:t>1 </a:t>
            </a:r>
            <a:r>
              <a:rPr lang="fa-IR" baseline="-30000" dirty="0" smtClean="0">
                <a:solidFill>
                  <a:srgbClr val="002060"/>
                </a:solidFill>
                <a:latin typeface="Times New Roman" pitchFamily="18" charset="0"/>
                <a:ea typeface="Calibri" pitchFamily="34" charset="0"/>
                <a:cs typeface="Times New Roman" pitchFamily="18" charset="0"/>
              </a:rPr>
              <a:t> و </a:t>
            </a:r>
            <a:r>
              <a:rPr lang="en-US" dirty="0" smtClean="0">
                <a:solidFill>
                  <a:srgbClr val="002060"/>
                </a:solidFill>
                <a:latin typeface="Times New Roman" pitchFamily="18" charset="0"/>
                <a:ea typeface="Calibri" pitchFamily="34" charset="0"/>
                <a:cs typeface="Times New Roman" pitchFamily="18" charset="0"/>
              </a:rPr>
              <a:t> x</a:t>
            </a:r>
            <a:r>
              <a:rPr lang="en-US" baseline="-30000" dirty="0" smtClean="0">
                <a:solidFill>
                  <a:srgbClr val="002060"/>
                </a:solidFill>
                <a:latin typeface="Times New Roman" pitchFamily="18" charset="0"/>
                <a:ea typeface="Calibri" pitchFamily="34" charset="0"/>
                <a:cs typeface="Times New Roman" pitchFamily="18" charset="0"/>
              </a:rPr>
              <a:t>2</a:t>
            </a:r>
            <a:r>
              <a:rPr lang="fa-IR" baseline="-30000" dirty="0" smtClean="0">
                <a:solidFill>
                  <a:srgbClr val="002060"/>
                </a:solidFill>
                <a:latin typeface="Times New Roman" pitchFamily="18" charset="0"/>
                <a:ea typeface="Calibri" pitchFamily="34" charset="0"/>
                <a:cs typeface="Times New Roman" pitchFamily="18" charset="0"/>
              </a:rPr>
              <a:t>  </a:t>
            </a:r>
            <a:r>
              <a:rPr lang="fa-IR" dirty="0" smtClean="0">
                <a:solidFill>
                  <a:srgbClr val="002060"/>
                </a:solidFill>
              </a:rPr>
              <a:t>نقاط </a:t>
            </a:r>
            <a:r>
              <a:rPr lang="en-US" dirty="0" smtClean="0">
                <a:solidFill>
                  <a:srgbClr val="002060"/>
                </a:solidFill>
              </a:rPr>
              <a:t>A,B,C</a:t>
            </a:r>
            <a:r>
              <a:rPr lang="fa-IR" dirty="0" smtClean="0">
                <a:solidFill>
                  <a:srgbClr val="002060"/>
                </a:solidFill>
              </a:rPr>
              <a:t> را می نویسیم برای این کار تنها باید به دستگاه مقابل نگاه کنید. با یک نگاه ساده می توانید ببینید که نقطه </a:t>
            </a:r>
            <a:r>
              <a:rPr lang="en-US" dirty="0" smtClean="0">
                <a:solidFill>
                  <a:srgbClr val="002060"/>
                </a:solidFill>
              </a:rPr>
              <a:t>A</a:t>
            </a:r>
            <a:r>
              <a:rPr lang="fa-IR" dirty="0" smtClean="0">
                <a:solidFill>
                  <a:srgbClr val="002060"/>
                </a:solidFill>
              </a:rPr>
              <a:t> بر روی </a:t>
            </a:r>
            <a:r>
              <a:rPr lang="en-US" dirty="0" smtClean="0">
                <a:solidFill>
                  <a:srgbClr val="002060"/>
                </a:solidFill>
                <a:latin typeface="Times New Roman" pitchFamily="18" charset="0"/>
                <a:cs typeface="Times New Roman" pitchFamily="18" charset="0"/>
              </a:rPr>
              <a:t>0,20</a:t>
            </a:r>
            <a:r>
              <a:rPr lang="fa-IR" dirty="0" smtClean="0">
                <a:solidFill>
                  <a:srgbClr val="002060"/>
                </a:solidFill>
                <a:latin typeface="Times New Roman" pitchFamily="18" charset="0"/>
                <a:cs typeface="Times New Roman" pitchFamily="18" charset="0"/>
              </a:rPr>
              <a:t> نقطه </a:t>
            </a:r>
            <a:r>
              <a:rPr lang="en-US" dirty="0" smtClean="0">
                <a:solidFill>
                  <a:srgbClr val="002060"/>
                </a:solidFill>
                <a:latin typeface="Times New Roman" pitchFamily="18" charset="0"/>
                <a:cs typeface="Times New Roman" pitchFamily="18" charset="0"/>
              </a:rPr>
              <a:t>B</a:t>
            </a:r>
            <a:r>
              <a:rPr lang="fa-IR" dirty="0" smtClean="0">
                <a:solidFill>
                  <a:srgbClr val="002060"/>
                </a:solidFill>
                <a:latin typeface="Times New Roman" pitchFamily="18" charset="0"/>
                <a:cs typeface="Times New Roman" pitchFamily="18" charset="0"/>
              </a:rPr>
              <a:t> بر روی </a:t>
            </a:r>
            <a:r>
              <a:rPr lang="en-US" dirty="0" smtClean="0">
                <a:solidFill>
                  <a:srgbClr val="002060"/>
                </a:solidFill>
                <a:latin typeface="Times New Roman" pitchFamily="18" charset="0"/>
                <a:cs typeface="Times New Roman" pitchFamily="18" charset="0"/>
              </a:rPr>
              <a:t>0,0</a:t>
            </a:r>
            <a:r>
              <a:rPr lang="fa-IR" dirty="0" smtClean="0">
                <a:solidFill>
                  <a:srgbClr val="002060"/>
                </a:solidFill>
                <a:latin typeface="Times New Roman" pitchFamily="18" charset="0"/>
                <a:cs typeface="Times New Roman" pitchFamily="18" charset="0"/>
              </a:rPr>
              <a:t> ونقطه </a:t>
            </a:r>
            <a:r>
              <a:rPr lang="en-US" dirty="0" smtClean="0">
                <a:solidFill>
                  <a:srgbClr val="002060"/>
                </a:solidFill>
                <a:latin typeface="Times New Roman" pitchFamily="18" charset="0"/>
                <a:cs typeface="Times New Roman" pitchFamily="18" charset="0"/>
              </a:rPr>
              <a:t>C</a:t>
            </a:r>
            <a:r>
              <a:rPr lang="fa-IR" dirty="0" smtClean="0">
                <a:solidFill>
                  <a:srgbClr val="002060"/>
                </a:solidFill>
                <a:latin typeface="Times New Roman" pitchFamily="18" charset="0"/>
                <a:cs typeface="Times New Roman" pitchFamily="18" charset="0"/>
              </a:rPr>
              <a:t> بر روی </a:t>
            </a:r>
            <a:r>
              <a:rPr lang="en-US" dirty="0" smtClean="0">
                <a:solidFill>
                  <a:srgbClr val="002060"/>
                </a:solidFill>
                <a:latin typeface="Times New Roman" pitchFamily="18" charset="0"/>
                <a:cs typeface="Times New Roman" pitchFamily="18" charset="0"/>
              </a:rPr>
              <a:t>30,0</a:t>
            </a:r>
            <a:r>
              <a:rPr lang="fa-IR" dirty="0" smtClean="0">
                <a:solidFill>
                  <a:srgbClr val="002060"/>
                </a:solidFill>
                <a:latin typeface="Times New Roman" pitchFamily="18" charset="0"/>
                <a:cs typeface="Times New Roman" pitchFamily="18" charset="0"/>
              </a:rPr>
              <a:t> قرار گرفته اند </a:t>
            </a:r>
            <a:endParaRPr lang="fa-IR" dirty="0" smtClean="0">
              <a:solidFill>
                <a:srgbClr val="002060"/>
              </a:solidFill>
            </a:endParaRPr>
          </a:p>
          <a:p>
            <a:pPr>
              <a:lnSpc>
                <a:spcPct val="150000"/>
              </a:lnSpc>
            </a:pPr>
            <a:r>
              <a:rPr lang="fa-IR" dirty="0" smtClean="0">
                <a:solidFill>
                  <a:srgbClr val="002060"/>
                </a:solidFill>
              </a:rPr>
              <a:t>حال ممکن است این سوال برایتان پیش بیاید که نقطه </a:t>
            </a:r>
            <a:r>
              <a:rPr lang="en-US" dirty="0" smtClean="0">
                <a:solidFill>
                  <a:srgbClr val="002060"/>
                </a:solidFill>
              </a:rPr>
              <a:t>D</a:t>
            </a:r>
            <a:r>
              <a:rPr lang="fa-IR" dirty="0" smtClean="0">
                <a:solidFill>
                  <a:srgbClr val="002060"/>
                </a:solidFill>
              </a:rPr>
              <a:t> را چگونه  بدست آوریم؟چون این نقطه بر روی هیچ یک از خطوط قرار نگرفته پس باید این نقطه را با محاسبه بدست آورید که محاسبه آن را در اسلاید بعد می توانید مشاهده نمایید</a:t>
            </a:r>
          </a:p>
        </p:txBody>
      </p:sp>
      <p:sp>
        <p:nvSpPr>
          <p:cNvPr id="22" name="Left Brace 21"/>
          <p:cNvSpPr/>
          <p:nvPr/>
        </p:nvSpPr>
        <p:spPr>
          <a:xfrm>
            <a:off x="1571604" y="64291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23" name="Rectangle 22"/>
          <p:cNvSpPr/>
          <p:nvPr/>
        </p:nvSpPr>
        <p:spPr>
          <a:xfrm>
            <a:off x="1527626" y="64291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24" name="Rectangle 23"/>
          <p:cNvSpPr/>
          <p:nvPr/>
        </p:nvSpPr>
        <p:spPr>
          <a:xfrm>
            <a:off x="1527626" y="100010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20</a:t>
            </a:r>
            <a:endParaRPr lang="en-US" baseline="-30000" dirty="0" smtClean="0">
              <a:latin typeface="Times New Roman" pitchFamily="18" charset="0"/>
              <a:ea typeface="Calibri" pitchFamily="34" charset="0"/>
              <a:cs typeface="Times New Roman" pitchFamily="18" charset="0"/>
            </a:endParaRPr>
          </a:p>
        </p:txBody>
      </p:sp>
      <p:sp>
        <p:nvSpPr>
          <p:cNvPr id="25" name="TextBox 24"/>
          <p:cNvSpPr txBox="1"/>
          <p:nvPr/>
        </p:nvSpPr>
        <p:spPr>
          <a:xfrm>
            <a:off x="1214414" y="85723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6" name="Left Brace 25"/>
          <p:cNvSpPr/>
          <p:nvPr/>
        </p:nvSpPr>
        <p:spPr>
          <a:xfrm>
            <a:off x="1571604" y="1643050"/>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27" name="Rectangle 26"/>
          <p:cNvSpPr/>
          <p:nvPr/>
        </p:nvSpPr>
        <p:spPr>
          <a:xfrm>
            <a:off x="1527626" y="164305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28" name="Rectangle 27"/>
          <p:cNvSpPr/>
          <p:nvPr/>
        </p:nvSpPr>
        <p:spPr>
          <a:xfrm>
            <a:off x="1527626" y="200024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29" name="TextBox 28"/>
          <p:cNvSpPr txBox="1"/>
          <p:nvPr/>
        </p:nvSpPr>
        <p:spPr>
          <a:xfrm>
            <a:off x="1214414" y="184522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7" name="Left Brace 36"/>
          <p:cNvSpPr/>
          <p:nvPr/>
        </p:nvSpPr>
        <p:spPr>
          <a:xfrm>
            <a:off x="1571604" y="2571744"/>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38" name="Rectangle 37"/>
          <p:cNvSpPr/>
          <p:nvPr/>
        </p:nvSpPr>
        <p:spPr>
          <a:xfrm>
            <a:off x="1527626" y="257174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30</a:t>
            </a:r>
            <a:endParaRPr lang="en-US" baseline="-30000" dirty="0" smtClean="0">
              <a:latin typeface="Times New Roman" pitchFamily="18" charset="0"/>
              <a:ea typeface="Calibri" pitchFamily="34" charset="0"/>
              <a:cs typeface="Times New Roman" pitchFamily="18" charset="0"/>
            </a:endParaRPr>
          </a:p>
        </p:txBody>
      </p:sp>
      <p:sp>
        <p:nvSpPr>
          <p:cNvPr id="39" name="Rectangle 38"/>
          <p:cNvSpPr/>
          <p:nvPr/>
        </p:nvSpPr>
        <p:spPr>
          <a:xfrm>
            <a:off x="1527626" y="292893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40" name="TextBox 39"/>
          <p:cNvSpPr txBox="1"/>
          <p:nvPr/>
        </p:nvSpPr>
        <p:spPr>
          <a:xfrm>
            <a:off x="1285852" y="2786058"/>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5" name="TextBox 44"/>
          <p:cNvSpPr txBox="1"/>
          <p:nvPr/>
        </p:nvSpPr>
        <p:spPr>
          <a:xfrm>
            <a:off x="0" y="4786322"/>
            <a:ext cx="785818" cy="369332"/>
          </a:xfrm>
          <a:prstGeom prst="rect">
            <a:avLst/>
          </a:prstGeom>
          <a:noFill/>
        </p:spPr>
        <p:txBody>
          <a:bodyPr wrap="square" rtlCol="1">
            <a:spAutoFit/>
          </a:bodyPr>
          <a:lstStyle/>
          <a:p>
            <a:pPr algn="l" rtl="0"/>
            <a:r>
              <a:rPr lang="en-US" dirty="0" smtClean="0"/>
              <a:t>[0,20]</a:t>
            </a:r>
            <a:endParaRPr lang="fa-IR" dirty="0"/>
          </a:p>
        </p:txBody>
      </p:sp>
      <p:sp>
        <p:nvSpPr>
          <p:cNvPr id="46" name="TextBox 45"/>
          <p:cNvSpPr txBox="1"/>
          <p:nvPr/>
        </p:nvSpPr>
        <p:spPr>
          <a:xfrm>
            <a:off x="214282" y="6060064"/>
            <a:ext cx="785818" cy="369332"/>
          </a:xfrm>
          <a:prstGeom prst="rect">
            <a:avLst/>
          </a:prstGeom>
          <a:noFill/>
        </p:spPr>
        <p:txBody>
          <a:bodyPr wrap="square" rtlCol="1">
            <a:spAutoFit/>
          </a:bodyPr>
          <a:lstStyle/>
          <a:p>
            <a:pPr algn="l" rtl="0"/>
            <a:r>
              <a:rPr lang="en-US" dirty="0" smtClean="0"/>
              <a:t>[0,0]</a:t>
            </a:r>
            <a:endParaRPr lang="fa-IR" dirty="0"/>
          </a:p>
        </p:txBody>
      </p:sp>
      <p:sp>
        <p:nvSpPr>
          <p:cNvPr id="48" name="TextBox 47"/>
          <p:cNvSpPr txBox="1"/>
          <p:nvPr/>
        </p:nvSpPr>
        <p:spPr>
          <a:xfrm>
            <a:off x="1500166" y="6215082"/>
            <a:ext cx="785818" cy="369332"/>
          </a:xfrm>
          <a:prstGeom prst="rect">
            <a:avLst/>
          </a:prstGeom>
          <a:noFill/>
        </p:spPr>
        <p:txBody>
          <a:bodyPr wrap="square" rtlCol="1">
            <a:spAutoFit/>
          </a:bodyPr>
          <a:lstStyle/>
          <a:p>
            <a:pPr algn="l" rtl="0"/>
            <a:r>
              <a:rPr lang="en-US" dirty="0" smtClean="0"/>
              <a:t>[30,0]</a:t>
            </a:r>
            <a:endParaRPr lang="fa-IR" dirty="0"/>
          </a:p>
        </p:txBody>
      </p:sp>
      <p:sp>
        <p:nvSpPr>
          <p:cNvPr id="50" name="TextBox 49"/>
          <p:cNvSpPr txBox="1"/>
          <p:nvPr/>
        </p:nvSpPr>
        <p:spPr>
          <a:xfrm>
            <a:off x="1571604" y="4929198"/>
            <a:ext cx="785818" cy="369332"/>
          </a:xfrm>
          <a:prstGeom prst="rect">
            <a:avLst/>
          </a:prstGeom>
          <a:noFill/>
        </p:spPr>
        <p:txBody>
          <a:bodyPr wrap="square" rtlCol="1">
            <a:spAutoFit/>
          </a:bodyPr>
          <a:lstStyle/>
          <a:p>
            <a:pPr algn="l" rtl="0"/>
            <a:r>
              <a:rPr lang="en-US" dirty="0" smtClean="0"/>
              <a:t>[?,?]</a:t>
            </a:r>
            <a:endParaRPr lang="fa-IR" dirty="0"/>
          </a:p>
        </p:txBody>
      </p:sp>
      <p:sp>
        <p:nvSpPr>
          <p:cNvPr id="34" name="Rectangle 33"/>
          <p:cNvSpPr/>
          <p:nvPr/>
        </p:nvSpPr>
        <p:spPr>
          <a:xfrm>
            <a:off x="1214414" y="500042"/>
            <a:ext cx="1500198" cy="4071966"/>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5" name="AutoShape 2" descr="Wide upward diagonal"/>
          <p:cNvSpPr>
            <a:spLocks noChangeArrowheads="1"/>
          </p:cNvSpPr>
          <p:nvPr/>
        </p:nvSpPr>
        <p:spPr bwMode="auto">
          <a:xfrm>
            <a:off x="842943" y="5214950"/>
            <a:ext cx="942975" cy="642942"/>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36" name="Left Brace 35"/>
          <p:cNvSpPr/>
          <p:nvPr/>
        </p:nvSpPr>
        <p:spPr>
          <a:xfrm>
            <a:off x="1571604" y="350043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41" name="Rectangle 40"/>
          <p:cNvSpPr/>
          <p:nvPr/>
        </p:nvSpPr>
        <p:spPr>
          <a:xfrm>
            <a:off x="1527626" y="350043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endParaRPr lang="en-US" baseline="-30000" dirty="0" smtClean="0">
              <a:latin typeface="Times New Roman" pitchFamily="18" charset="0"/>
              <a:ea typeface="Calibri" pitchFamily="34" charset="0"/>
              <a:cs typeface="Times New Roman" pitchFamily="18" charset="0"/>
            </a:endParaRPr>
          </a:p>
        </p:txBody>
      </p:sp>
      <p:sp>
        <p:nvSpPr>
          <p:cNvPr id="42" name="Rectangle 41"/>
          <p:cNvSpPr/>
          <p:nvPr/>
        </p:nvSpPr>
        <p:spPr>
          <a:xfrm>
            <a:off x="1527626" y="385762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endParaRPr lang="en-US" baseline="-30000" dirty="0" smtClean="0">
              <a:latin typeface="Times New Roman" pitchFamily="18" charset="0"/>
              <a:ea typeface="Calibri" pitchFamily="34" charset="0"/>
              <a:cs typeface="Times New Roman" pitchFamily="18" charset="0"/>
            </a:endParaRPr>
          </a:p>
        </p:txBody>
      </p:sp>
      <p:sp>
        <p:nvSpPr>
          <p:cNvPr id="43" name="TextBox 42"/>
          <p:cNvSpPr txBox="1"/>
          <p:nvPr/>
        </p:nvSpPr>
        <p:spPr>
          <a:xfrm>
            <a:off x="1285852" y="371475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4" name="Slide Number Placeholder 3"/>
          <p:cNvSpPr txBox="1">
            <a:spLocks/>
          </p:cNvSpPr>
          <p:nvPr/>
        </p:nvSpPr>
        <p:spPr>
          <a:xfrm rot="19998307">
            <a:off x="7397825"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14942" y="845090"/>
            <a:ext cx="3357586"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تحقیق در عملیات </a:t>
            </a:r>
            <a:r>
              <a:rPr lang="en-US"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[OR]</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3" name="TextBox 2"/>
          <p:cNvSpPr txBox="1"/>
          <p:nvPr/>
        </p:nvSpPr>
        <p:spPr>
          <a:xfrm>
            <a:off x="785786" y="1630908"/>
            <a:ext cx="7715304" cy="1294072"/>
          </a:xfrm>
          <a:prstGeom prst="rect">
            <a:avLst/>
          </a:prstGeom>
          <a:noFill/>
        </p:spPr>
        <p:txBody>
          <a:bodyPr wrap="square" rtlCol="1">
            <a:spAutoFit/>
          </a:bodyPr>
          <a:lstStyle/>
          <a:p>
            <a:pPr>
              <a:lnSpc>
                <a:spcPct val="15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یک رویکرد علمی که درصدد حل مسائل مدیریتی است و هدف آن کمک به مدیران جهت تصمیم گیری بهتر است. نگاه این علم مانند سایر علوم به مسائل مدیریتی یک نگاه سیستماتیک و منطقی است         </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تحقیق در عملیات : کاربرد روش علمی برای تحلیل و حل مسائل و تصمیمات مدیریتی است </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TextBox 3"/>
          <p:cNvSpPr txBox="1"/>
          <p:nvPr/>
        </p:nvSpPr>
        <p:spPr>
          <a:xfrm>
            <a:off x="714348" y="3702610"/>
            <a:ext cx="2928958" cy="369332"/>
          </a:xfrm>
          <a:prstGeom prst="rect">
            <a:avLst/>
          </a:prstGeom>
          <a:noFill/>
        </p:spPr>
        <p:txBody>
          <a:bodyPr wrap="square" rtlCol="1">
            <a:spAutoFit/>
          </a:bodyPr>
          <a:lstStyle/>
          <a:p>
            <a:pPr algn="l" rtl="0"/>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 = Operation Research]</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Slide Number Placeholder 5"/>
          <p:cNvSpPr>
            <a:spLocks noGrp="1"/>
          </p:cNvSpPr>
          <p:nvPr>
            <p:ph type="sldNum" sz="quarter" idx="12"/>
          </p:nvPr>
        </p:nvSpPr>
        <p:spPr/>
        <p:txBody>
          <a:bodyPr/>
          <a:lstStyle/>
          <a:p>
            <a:fld id="{56F17A71-66B3-4790-9AE2-7F4F187F56F8}" type="slidenum">
              <a:rPr lang="fa-IR" smtClean="0"/>
              <a:pPr/>
              <a:t>3</a:t>
            </a:fld>
            <a:endParaRPr lang="fa-IR"/>
          </a:p>
        </p:txBody>
      </p:sp>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30</a:t>
            </a:fld>
            <a:endParaRPr lang="fa-IR"/>
          </a:p>
        </p:txBody>
      </p:sp>
      <p:sp>
        <p:nvSpPr>
          <p:cNvPr id="13" name="Rectangle 12"/>
          <p:cNvSpPr/>
          <p:nvPr/>
        </p:nvSpPr>
        <p:spPr>
          <a:xfrm>
            <a:off x="285720" y="1416594"/>
            <a:ext cx="2359941" cy="400110"/>
          </a:xfrm>
          <a:prstGeom prst="rect">
            <a:avLst/>
          </a:prstGeom>
        </p:spPr>
        <p:txBody>
          <a:bodyPr wrap="none">
            <a:spAutoFit/>
          </a:bodyPr>
          <a:lstStyle/>
          <a:p>
            <a:pPr lvl="0" algn="l" rtl="0" fontAlgn="base">
              <a:spcBef>
                <a:spcPct val="0"/>
              </a:spcBef>
              <a:spcAft>
                <a:spcPct val="0"/>
              </a:spcAft>
            </a:pPr>
            <a:r>
              <a:rPr lang="en-US" sz="2000" dirty="0" smtClean="0">
                <a:latin typeface="Times New Roman" pitchFamily="18" charset="0"/>
                <a:ea typeface="Calibri" pitchFamily="34" charset="0"/>
                <a:cs typeface="Times New Roman" pitchFamily="18" charset="0"/>
              </a:rPr>
              <a:t>Max Z = 40x</a:t>
            </a:r>
            <a:r>
              <a:rPr lang="en-US" sz="2000" baseline="-30000" dirty="0" smtClean="0">
                <a:latin typeface="Times New Roman" pitchFamily="18" charset="0"/>
                <a:ea typeface="Calibri" pitchFamily="34" charset="0"/>
                <a:cs typeface="Times New Roman" pitchFamily="18" charset="0"/>
              </a:rPr>
              <a:t>1</a:t>
            </a:r>
            <a:r>
              <a:rPr lang="en-US" sz="2000" dirty="0" smtClean="0">
                <a:latin typeface="Times New Roman" pitchFamily="18" charset="0"/>
                <a:ea typeface="Calibri" pitchFamily="34" charset="0"/>
                <a:cs typeface="Times New Roman" pitchFamily="18" charset="0"/>
              </a:rPr>
              <a:t> + 50</a:t>
            </a:r>
            <a:r>
              <a:rPr lang="en-US" sz="1400" dirty="0" smtClean="0">
                <a:latin typeface="Times New Roman" pitchFamily="18" charset="0"/>
                <a:ea typeface="Calibri" pitchFamily="34" charset="0"/>
                <a:cs typeface="Times New Roman" pitchFamily="18" charset="0"/>
              </a:rPr>
              <a:t>x</a:t>
            </a:r>
            <a:r>
              <a:rPr lang="en-US" sz="1400" baseline="-30000" dirty="0" smtClean="0">
                <a:latin typeface="Times New Roman" pitchFamily="18" charset="0"/>
                <a:ea typeface="Calibri" pitchFamily="34" charset="0"/>
                <a:cs typeface="Times New Roman" pitchFamily="18" charset="0"/>
              </a:rPr>
              <a:t>2</a:t>
            </a:r>
            <a:r>
              <a:rPr lang="en-US" sz="2000" dirty="0" smtClean="0">
                <a:latin typeface="Times New Roman" pitchFamily="18" charset="0"/>
                <a:ea typeface="Calibri" pitchFamily="34" charset="0"/>
                <a:cs typeface="Times New Roman" pitchFamily="18" charset="0"/>
              </a:rPr>
              <a:t> </a:t>
            </a:r>
            <a:endParaRPr lang="en-US" sz="2000" dirty="0" smtClean="0">
              <a:latin typeface="Arial" pitchFamily="34" charset="0"/>
              <a:cs typeface="Arial" pitchFamily="34" charset="0"/>
            </a:endParaRPr>
          </a:p>
        </p:txBody>
      </p:sp>
      <p:sp>
        <p:nvSpPr>
          <p:cNvPr id="15" name="Rectangle 1"/>
          <p:cNvSpPr>
            <a:spLocks noChangeArrowheads="1"/>
          </p:cNvSpPr>
          <p:nvPr/>
        </p:nvSpPr>
        <p:spPr bwMode="auto">
          <a:xfrm>
            <a:off x="0" y="2786058"/>
            <a:ext cx="3000364" cy="1631216"/>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i="0" u="none" strike="noStrike" normalizeH="0" baseline="0" dirty="0" smtClean="0">
                <a:latin typeface="Times New Roman" pitchFamily="18" charset="0"/>
                <a:ea typeface="Calibri" pitchFamily="34" charset="0"/>
                <a:cs typeface="Times New Roman" pitchFamily="18" charset="0"/>
              </a:rPr>
              <a:t>x</a:t>
            </a:r>
            <a:r>
              <a:rPr kumimoji="0" lang="en-US" sz="2000" i="0" u="none" strike="noStrike" normalizeH="0" baseline="-30000" dirty="0" smtClean="0">
                <a:latin typeface="Times New Roman" pitchFamily="18" charset="0"/>
                <a:ea typeface="Calibri" pitchFamily="34" charset="0"/>
                <a:cs typeface="Times New Roman" pitchFamily="18" charset="0"/>
              </a:rPr>
              <a:t>1</a:t>
            </a:r>
            <a:r>
              <a:rPr kumimoji="0" lang="en-US" sz="2000" i="0" u="none" strike="noStrike" normalizeH="0" baseline="0" dirty="0" smtClean="0">
                <a:latin typeface="Times New Roman" pitchFamily="18" charset="0"/>
                <a:ea typeface="Calibri" pitchFamily="34" charset="0"/>
                <a:cs typeface="Times New Roman" pitchFamily="18" charset="0"/>
              </a:rPr>
              <a:t> + 2x</a:t>
            </a:r>
            <a:r>
              <a:rPr kumimoji="0" lang="en-US" sz="2000" i="0" u="none" strike="noStrike" normalizeH="0" baseline="-30000" dirty="0" smtClean="0">
                <a:latin typeface="Times New Roman" pitchFamily="18" charset="0"/>
                <a:ea typeface="Calibri" pitchFamily="34" charset="0"/>
                <a:cs typeface="Times New Roman" pitchFamily="18" charset="0"/>
              </a:rPr>
              <a:t>2</a:t>
            </a:r>
            <a:r>
              <a:rPr kumimoji="0" lang="en-US" sz="2000" i="0" u="none" strike="noStrike" normalizeH="0" baseline="0" dirty="0" smtClean="0">
                <a:latin typeface="Times New Roman" pitchFamily="18" charset="0"/>
                <a:ea typeface="Calibri" pitchFamily="34" charset="0"/>
                <a:cs typeface="Times New Roman" pitchFamily="18" charset="0"/>
              </a:rPr>
              <a:t>  ≤ 40</a:t>
            </a:r>
            <a:endParaRPr kumimoji="0" lang="en-US" sz="700" i="0" u="none" strike="noStrike" normalizeH="0" baseline="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i="0" u="none" strike="noStrike" normalizeH="0" baseline="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normalizeH="0" baseline="0" dirty="0" smtClean="0">
                <a:latin typeface="Times New Roman" pitchFamily="18" charset="0"/>
                <a:ea typeface="Calibri" pitchFamily="34" charset="0"/>
                <a:cs typeface="Times New Roman" pitchFamily="18" charset="0"/>
              </a:rPr>
              <a:t>4x</a:t>
            </a:r>
            <a:r>
              <a:rPr kumimoji="0" lang="en-US" sz="2000" i="0" u="none" strike="noStrike" normalizeH="0" baseline="-30000" dirty="0" smtClean="0">
                <a:latin typeface="Times New Roman" pitchFamily="18" charset="0"/>
                <a:ea typeface="Calibri" pitchFamily="34" charset="0"/>
                <a:cs typeface="Times New Roman" pitchFamily="18" charset="0"/>
              </a:rPr>
              <a:t>1</a:t>
            </a:r>
            <a:r>
              <a:rPr kumimoji="0" lang="en-US" sz="2000" i="0" u="none" strike="noStrike" normalizeH="0" baseline="0" dirty="0" smtClean="0">
                <a:latin typeface="Times New Roman" pitchFamily="18" charset="0"/>
                <a:ea typeface="Calibri" pitchFamily="34" charset="0"/>
                <a:cs typeface="Times New Roman" pitchFamily="18" charset="0"/>
              </a:rPr>
              <a:t> + 3x</a:t>
            </a:r>
            <a:r>
              <a:rPr kumimoji="0" lang="en-US" sz="2000" i="0" u="none" strike="noStrike" normalizeH="0" baseline="-30000" dirty="0" smtClean="0">
                <a:latin typeface="Times New Roman" pitchFamily="18" charset="0"/>
                <a:ea typeface="Calibri" pitchFamily="34" charset="0"/>
                <a:cs typeface="Times New Roman" pitchFamily="18" charset="0"/>
              </a:rPr>
              <a:t>2</a:t>
            </a:r>
            <a:r>
              <a:rPr kumimoji="0" lang="en-US" sz="2000" i="0" u="none" strike="noStrike" normalizeH="0" baseline="0" dirty="0" smtClean="0">
                <a:latin typeface="Times New Roman" pitchFamily="18" charset="0"/>
                <a:ea typeface="Calibri" pitchFamily="34" charset="0"/>
                <a:cs typeface="Times New Roman" pitchFamily="18" charset="0"/>
              </a:rPr>
              <a:t>  ≤ 120 </a:t>
            </a:r>
            <a:endParaRPr kumimoji="0" lang="en-US" sz="700" i="0" u="none" strike="noStrike" normalizeH="0" baseline="0"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i="0" u="none" strike="noStrike" normalizeH="0" baseline="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normalizeH="0" baseline="0" dirty="0" smtClean="0">
                <a:latin typeface="Times New Roman" pitchFamily="18" charset="0"/>
                <a:ea typeface="Calibri" pitchFamily="34" charset="0"/>
                <a:cs typeface="Times New Roman" pitchFamily="18" charset="0"/>
              </a:rPr>
              <a:t>x</a:t>
            </a:r>
            <a:r>
              <a:rPr kumimoji="0" lang="en-US" sz="2000" i="0" u="none" strike="noStrike" normalizeH="0" baseline="-30000" dirty="0" smtClean="0">
                <a:latin typeface="Times New Roman" pitchFamily="18" charset="0"/>
                <a:ea typeface="Calibri" pitchFamily="34" charset="0"/>
                <a:cs typeface="Times New Roman" pitchFamily="18" charset="0"/>
              </a:rPr>
              <a:t>1</a:t>
            </a:r>
            <a:r>
              <a:rPr kumimoji="0" lang="en-US" sz="2000" i="0" u="none" strike="noStrike" normalizeH="0" baseline="0" dirty="0" smtClean="0">
                <a:latin typeface="Times New Roman" pitchFamily="18" charset="0"/>
                <a:ea typeface="Calibri" pitchFamily="34" charset="0"/>
                <a:cs typeface="Times New Roman" pitchFamily="18" charset="0"/>
              </a:rPr>
              <a:t> , x</a:t>
            </a:r>
            <a:r>
              <a:rPr kumimoji="0" lang="en-US" sz="2000" i="0" u="none" strike="noStrike" normalizeH="0" baseline="-30000" dirty="0" smtClean="0">
                <a:latin typeface="Times New Roman" pitchFamily="18" charset="0"/>
                <a:ea typeface="Calibri" pitchFamily="34" charset="0"/>
                <a:cs typeface="Times New Roman" pitchFamily="18" charset="0"/>
              </a:rPr>
              <a:t>2</a:t>
            </a:r>
            <a:r>
              <a:rPr kumimoji="0" lang="en-US" sz="2000" i="0" u="none" strike="noStrike" normalizeH="0" baseline="0" dirty="0" smtClean="0">
                <a:latin typeface="Times New Roman" pitchFamily="18" charset="0"/>
                <a:ea typeface="Calibri" pitchFamily="34" charset="0"/>
                <a:cs typeface="Times New Roman" pitchFamily="18" charset="0"/>
              </a:rPr>
              <a:t>  ≥ 0</a:t>
            </a:r>
            <a:endParaRPr kumimoji="0" lang="en-US" sz="2000" i="0" u="none" strike="noStrike" normalizeH="0" baseline="0" dirty="0" smtClean="0">
              <a:latin typeface="Arial" pitchFamily="34" charset="0"/>
              <a:cs typeface="Arial" pitchFamily="34" charset="0"/>
            </a:endParaRPr>
          </a:p>
        </p:txBody>
      </p:sp>
      <p:sp>
        <p:nvSpPr>
          <p:cNvPr id="18" name="TextBox 17"/>
          <p:cNvSpPr txBox="1"/>
          <p:nvPr/>
        </p:nvSpPr>
        <p:spPr>
          <a:xfrm>
            <a:off x="214282" y="2071678"/>
            <a:ext cx="857256" cy="461665"/>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a:t>
            </a:r>
            <a:endParaRPr lang="fa-IR" sz="2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TextBox 7"/>
          <p:cNvSpPr txBox="1"/>
          <p:nvPr/>
        </p:nvSpPr>
        <p:spPr>
          <a:xfrm>
            <a:off x="4000496" y="571480"/>
            <a:ext cx="4714908" cy="369332"/>
          </a:xfrm>
          <a:prstGeom prst="rect">
            <a:avLst/>
          </a:prstGeom>
          <a:noFill/>
        </p:spPr>
        <p:txBody>
          <a:bodyPr wrap="square" rtlCol="1">
            <a:spAutoFit/>
          </a:bodyPr>
          <a:lstStyle/>
          <a:p>
            <a:r>
              <a:rPr lang="fa-IR" dirty="0" smtClean="0"/>
              <a:t>قبل از محاسبه، تابع هدف و محدودیت ها را در نظر بگیرید</a:t>
            </a:r>
            <a:endParaRPr lang="fa-IR" dirty="0"/>
          </a:p>
        </p:txBody>
      </p:sp>
      <p:sp>
        <p:nvSpPr>
          <p:cNvPr id="9" name="TextBox 8"/>
          <p:cNvSpPr txBox="1"/>
          <p:nvPr/>
        </p:nvSpPr>
        <p:spPr>
          <a:xfrm>
            <a:off x="2571736" y="5000636"/>
            <a:ext cx="5357850" cy="369332"/>
          </a:xfrm>
          <a:prstGeom prst="rect">
            <a:avLst/>
          </a:prstGeom>
          <a:noFill/>
        </p:spPr>
        <p:txBody>
          <a:bodyPr wrap="square" rtlCol="1">
            <a:spAutoFit/>
          </a:bodyPr>
          <a:lstStyle/>
          <a:p>
            <a:pPr algn="ctr"/>
            <a:r>
              <a:rPr lang="fa-IR" dirty="0" smtClean="0"/>
              <a:t>حال به اسلاید بعد بروید</a:t>
            </a: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31</a:t>
            </a:fld>
            <a:endParaRPr lang="fa-IR"/>
          </a:p>
        </p:txBody>
      </p:sp>
      <p:sp>
        <p:nvSpPr>
          <p:cNvPr id="4" name="Rectangle 1"/>
          <p:cNvSpPr>
            <a:spLocks noChangeArrowheads="1"/>
          </p:cNvSpPr>
          <p:nvPr/>
        </p:nvSpPr>
        <p:spPr bwMode="auto">
          <a:xfrm>
            <a:off x="571472" y="2343089"/>
            <a:ext cx="1857356" cy="1704569"/>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+ 2x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40</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+ 3x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120 </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p:txBody>
      </p:sp>
      <p:sp>
        <p:nvSpPr>
          <p:cNvPr id="5" name="Left Brace 4"/>
          <p:cNvSpPr/>
          <p:nvPr/>
        </p:nvSpPr>
        <p:spPr>
          <a:xfrm>
            <a:off x="500034" y="2404584"/>
            <a:ext cx="71438" cy="1214446"/>
          </a:xfrm>
          <a:prstGeom prst="leftBrace">
            <a:avLst/>
          </a:prstGeom>
        </p:spPr>
        <p:style>
          <a:lnRef idx="2">
            <a:schemeClr val="accent5"/>
          </a:lnRef>
          <a:fillRef idx="0">
            <a:schemeClr val="accent5"/>
          </a:fillRef>
          <a:effectRef idx="1">
            <a:schemeClr val="accent5"/>
          </a:effectRef>
          <a:fontRef idx="minor">
            <a:schemeClr val="tx1"/>
          </a:fontRef>
        </p:style>
        <p:txBody>
          <a:bodyPr rtlCol="1" anchor="ctr"/>
          <a:lstStyle/>
          <a:p>
            <a:pPr algn="ctr"/>
            <a:endParaRPr lang="fa-IR"/>
          </a:p>
        </p:txBody>
      </p:sp>
      <p:sp>
        <p:nvSpPr>
          <p:cNvPr id="6" name="TextBox 5"/>
          <p:cNvSpPr txBox="1"/>
          <p:nvPr/>
        </p:nvSpPr>
        <p:spPr>
          <a:xfrm>
            <a:off x="-32" y="2476022"/>
            <a:ext cx="428628" cy="369332"/>
          </a:xfrm>
          <a:prstGeom prst="rect">
            <a:avLst/>
          </a:prstGeom>
          <a:noFill/>
        </p:spPr>
        <p:txBody>
          <a:bodyPr wrap="square" rtlCol="1">
            <a:spAutoFit/>
          </a:bodyPr>
          <a:lstStyle/>
          <a:p>
            <a:r>
              <a:rPr lang="en-US" dirty="0" smtClean="0">
                <a:solidFill>
                  <a:srgbClr val="C00000"/>
                </a:solidFill>
              </a:rPr>
              <a:t>- 4</a:t>
            </a:r>
            <a:endParaRPr lang="fa-IR" dirty="0">
              <a:solidFill>
                <a:srgbClr val="C00000"/>
              </a:solidFill>
            </a:endParaRPr>
          </a:p>
        </p:txBody>
      </p:sp>
      <p:sp>
        <p:nvSpPr>
          <p:cNvPr id="7" name="Rectangle 1"/>
          <p:cNvSpPr>
            <a:spLocks noChangeArrowheads="1"/>
          </p:cNvSpPr>
          <p:nvPr/>
        </p:nvSpPr>
        <p:spPr bwMode="auto">
          <a:xfrm>
            <a:off x="2428860" y="2343089"/>
            <a:ext cx="1857356" cy="1754326"/>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800" i="0" u="none" strike="noStrike" normalizeH="0" baseline="0" dirty="0" smtClean="0">
                <a:solidFill>
                  <a:srgbClr val="C00000"/>
                </a:solidFill>
                <a:latin typeface="Times New Roman" pitchFamily="18" charset="0"/>
                <a:ea typeface="Calibri" pitchFamily="34" charset="0"/>
                <a:cs typeface="Times New Roman" pitchFamily="18" charset="0"/>
              </a:rPr>
              <a:t>-4</a:t>
            </a: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a:t>
            </a:r>
            <a:r>
              <a:rPr kumimoji="0" lang="en-US" sz="1800" i="0" u="none" strike="noStrike" normalizeH="0" baseline="0" dirty="0" smtClean="0">
                <a:solidFill>
                  <a:srgbClr val="C00000"/>
                </a:solidFill>
                <a:latin typeface="Times New Roman" pitchFamily="18" charset="0"/>
                <a:ea typeface="Calibri" pitchFamily="34" charset="0"/>
                <a:cs typeface="Times New Roman" pitchFamily="18" charset="0"/>
              </a:rPr>
              <a:t>-8</a:t>
            </a: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a:t>
            </a:r>
            <a:r>
              <a:rPr kumimoji="0" lang="en-US" sz="1800" i="0" u="none" strike="noStrike" normalizeH="0" baseline="0" dirty="0" smtClean="0">
                <a:solidFill>
                  <a:srgbClr val="C00000"/>
                </a:solidFill>
                <a:latin typeface="Times New Roman" pitchFamily="18" charset="0"/>
                <a:ea typeface="Calibri" pitchFamily="34" charset="0"/>
                <a:cs typeface="Times New Roman" pitchFamily="18" charset="0"/>
              </a:rPr>
              <a:t>-160</a:t>
            </a:r>
            <a:endParaRPr kumimoji="0" lang="en-US" sz="600" i="0" u="none" strike="noStrike" normalizeH="0" baseline="0" dirty="0" smtClean="0">
              <a:solidFill>
                <a:srgbClr val="C00000"/>
              </a:solidFill>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+ 3x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120 </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p:txBody>
      </p:sp>
      <p:sp>
        <p:nvSpPr>
          <p:cNvPr id="8" name="Left Brace 7"/>
          <p:cNvSpPr/>
          <p:nvPr/>
        </p:nvSpPr>
        <p:spPr>
          <a:xfrm>
            <a:off x="2357422" y="2404584"/>
            <a:ext cx="71438" cy="1214446"/>
          </a:xfrm>
          <a:prstGeom prst="leftBrace">
            <a:avLst/>
          </a:prstGeom>
        </p:spPr>
        <p:style>
          <a:lnRef idx="2">
            <a:schemeClr val="accent5"/>
          </a:lnRef>
          <a:fillRef idx="0">
            <a:schemeClr val="accent5"/>
          </a:fillRef>
          <a:effectRef idx="1">
            <a:schemeClr val="accent5"/>
          </a:effectRef>
          <a:fontRef idx="minor">
            <a:schemeClr val="tx1"/>
          </a:fontRef>
        </p:style>
        <p:txBody>
          <a:bodyPr rtlCol="1" anchor="ctr"/>
          <a:lstStyle/>
          <a:p>
            <a:pPr algn="ctr"/>
            <a:endParaRPr lang="fa-IR"/>
          </a:p>
        </p:txBody>
      </p:sp>
      <p:sp>
        <p:nvSpPr>
          <p:cNvPr id="11" name="Rectangle 1"/>
          <p:cNvSpPr>
            <a:spLocks noChangeArrowheads="1"/>
          </p:cNvSpPr>
          <p:nvPr/>
        </p:nvSpPr>
        <p:spPr bwMode="auto">
          <a:xfrm>
            <a:off x="4357686" y="2343089"/>
            <a:ext cx="1857356" cy="1754326"/>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-8x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-160</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+ 3x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120 </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p:txBody>
      </p:sp>
      <p:sp>
        <p:nvSpPr>
          <p:cNvPr id="12" name="Left Brace 11"/>
          <p:cNvSpPr/>
          <p:nvPr/>
        </p:nvSpPr>
        <p:spPr>
          <a:xfrm>
            <a:off x="4286248" y="2404584"/>
            <a:ext cx="71438" cy="1214446"/>
          </a:xfrm>
          <a:prstGeom prst="leftBrace">
            <a:avLst/>
          </a:prstGeom>
        </p:spPr>
        <p:style>
          <a:lnRef idx="2">
            <a:schemeClr val="accent5"/>
          </a:lnRef>
          <a:fillRef idx="0">
            <a:schemeClr val="accent5"/>
          </a:fillRef>
          <a:effectRef idx="1">
            <a:schemeClr val="accent5"/>
          </a:effectRef>
          <a:fontRef idx="minor">
            <a:schemeClr val="tx1"/>
          </a:fontRef>
        </p:style>
        <p:txBody>
          <a:bodyPr rtlCol="1" anchor="ctr"/>
          <a:lstStyle/>
          <a:p>
            <a:pPr algn="ctr"/>
            <a:endParaRPr lang="fa-IR"/>
          </a:p>
        </p:txBody>
      </p:sp>
      <p:cxnSp>
        <p:nvCxnSpPr>
          <p:cNvPr id="14" name="Straight Connector 13"/>
          <p:cNvCxnSpPr/>
          <p:nvPr/>
        </p:nvCxnSpPr>
        <p:spPr>
          <a:xfrm rot="5400000">
            <a:off x="4500562" y="2404584"/>
            <a:ext cx="357190" cy="357190"/>
          </a:xfrm>
          <a:prstGeom prst="line">
            <a:avLst/>
          </a:prstGeom>
        </p:spPr>
        <p:style>
          <a:lnRef idx="2">
            <a:schemeClr val="accent2"/>
          </a:lnRef>
          <a:fillRef idx="0">
            <a:schemeClr val="accent2"/>
          </a:fillRef>
          <a:effectRef idx="1">
            <a:schemeClr val="accent2"/>
          </a:effectRef>
          <a:fontRef idx="minor">
            <a:schemeClr val="tx1"/>
          </a:fontRef>
        </p:style>
      </p:cxnSp>
      <p:cxnSp>
        <p:nvCxnSpPr>
          <p:cNvPr id="16" name="Straight Connector 15"/>
          <p:cNvCxnSpPr/>
          <p:nvPr/>
        </p:nvCxnSpPr>
        <p:spPr>
          <a:xfrm rot="5400000">
            <a:off x="4357686" y="3333278"/>
            <a:ext cx="428628" cy="285752"/>
          </a:xfrm>
          <a:prstGeom prst="line">
            <a:avLst/>
          </a:prstGeom>
        </p:spPr>
        <p:style>
          <a:lnRef idx="2">
            <a:schemeClr val="accent2"/>
          </a:lnRef>
          <a:fillRef idx="0">
            <a:schemeClr val="accent2"/>
          </a:fillRef>
          <a:effectRef idx="1">
            <a:schemeClr val="accent2"/>
          </a:effectRef>
          <a:fontRef idx="minor">
            <a:schemeClr val="tx1"/>
          </a:fontRef>
        </p:style>
      </p:cxnSp>
      <p:cxnSp>
        <p:nvCxnSpPr>
          <p:cNvPr id="20" name="Straight Connector 19"/>
          <p:cNvCxnSpPr/>
          <p:nvPr/>
        </p:nvCxnSpPr>
        <p:spPr>
          <a:xfrm rot="10800000">
            <a:off x="4286248" y="3761906"/>
            <a:ext cx="1785950" cy="1588"/>
          </a:xfrm>
          <a:prstGeom prst="line">
            <a:avLst/>
          </a:prstGeom>
        </p:spPr>
        <p:style>
          <a:lnRef idx="1">
            <a:schemeClr val="dk1"/>
          </a:lnRef>
          <a:fillRef idx="0">
            <a:schemeClr val="dk1"/>
          </a:fillRef>
          <a:effectRef idx="0">
            <a:schemeClr val="dk1"/>
          </a:effectRef>
          <a:fontRef idx="minor">
            <a:schemeClr val="tx1"/>
          </a:fontRef>
        </p:style>
      </p:cxnSp>
      <p:sp>
        <p:nvSpPr>
          <p:cNvPr id="22" name="Rectangle 21"/>
          <p:cNvSpPr/>
          <p:nvPr/>
        </p:nvSpPr>
        <p:spPr>
          <a:xfrm>
            <a:off x="4901729" y="3761906"/>
            <a:ext cx="1180131"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-5x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 -40</a:t>
            </a:r>
            <a:endParaRPr lang="fa-IR" dirty="0"/>
          </a:p>
        </p:txBody>
      </p:sp>
      <p:sp>
        <p:nvSpPr>
          <p:cNvPr id="23" name="Rectangle 22"/>
          <p:cNvSpPr/>
          <p:nvPr/>
        </p:nvSpPr>
        <p:spPr>
          <a:xfrm>
            <a:off x="5286452" y="4131238"/>
            <a:ext cx="795410"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 </a:t>
            </a:r>
            <a:r>
              <a:rPr lang="en-US" dirty="0" smtClean="0">
                <a:solidFill>
                  <a:srgbClr val="C00000"/>
                </a:solidFill>
                <a:latin typeface="Times New Roman" pitchFamily="18" charset="0"/>
                <a:ea typeface="Calibri" pitchFamily="34" charset="0"/>
                <a:cs typeface="Times New Roman" pitchFamily="18" charset="0"/>
              </a:rPr>
              <a:t>8</a:t>
            </a:r>
            <a:endParaRPr lang="fa-IR" dirty="0">
              <a:solidFill>
                <a:srgbClr val="C00000"/>
              </a:solidFill>
            </a:endParaRPr>
          </a:p>
        </p:txBody>
      </p:sp>
      <p:sp>
        <p:nvSpPr>
          <p:cNvPr id="25" name="Rectangle 1"/>
          <p:cNvSpPr>
            <a:spLocks noChangeArrowheads="1"/>
          </p:cNvSpPr>
          <p:nvPr/>
        </p:nvSpPr>
        <p:spPr bwMode="auto">
          <a:xfrm>
            <a:off x="6000760" y="700015"/>
            <a:ext cx="2714644" cy="1754326"/>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+ 2x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40         </a:t>
            </a:r>
            <a:r>
              <a:rPr kumimoji="0" lang="fa-IR" sz="1800" i="0" u="none" strike="noStrike" normalizeH="0" baseline="0" dirty="0" smtClean="0">
                <a:solidFill>
                  <a:srgbClr val="C00000"/>
                </a:solidFill>
                <a:latin typeface="Times New Roman" pitchFamily="18" charset="0"/>
                <a:ea typeface="Calibri" pitchFamily="34" charset="0"/>
                <a:cs typeface="Times New Roman" pitchFamily="18" charset="0"/>
              </a:rPr>
              <a:t>معادله 1</a:t>
            </a:r>
            <a:endParaRPr kumimoji="0" lang="en-US" sz="600" i="0" u="none" strike="noStrike" normalizeH="0" baseline="0" dirty="0" smtClean="0">
              <a:solidFill>
                <a:srgbClr val="C00000"/>
              </a:solidFill>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+ 3x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120 </a:t>
            </a:r>
            <a:r>
              <a:rPr kumimoji="0" lang="en-US" sz="1800" i="0" u="none" strike="noStrike" normalizeH="0" dirty="0" smtClean="0">
                <a:latin typeface="Times New Roman" pitchFamily="18" charset="0"/>
                <a:ea typeface="Calibri" pitchFamily="34" charset="0"/>
                <a:cs typeface="Times New Roman" pitchFamily="18" charset="0"/>
              </a:rPr>
              <a:t>    </a:t>
            </a:r>
            <a:r>
              <a:rPr kumimoji="0" lang="en-US" sz="1800" i="0" u="none" strike="noStrike" normalizeH="0" baseline="0" dirty="0" smtClean="0">
                <a:latin typeface="Times New Roman" pitchFamily="18" charset="0"/>
                <a:ea typeface="Calibri" pitchFamily="34" charset="0"/>
                <a:cs typeface="Times New Roman" pitchFamily="18" charset="0"/>
              </a:rPr>
              <a:t> </a:t>
            </a:r>
            <a:r>
              <a:rPr kumimoji="0" lang="fa-IR" sz="1800" i="0" u="none" strike="noStrike" normalizeH="0" baseline="0" dirty="0" smtClean="0">
                <a:solidFill>
                  <a:srgbClr val="C00000"/>
                </a:solidFill>
                <a:latin typeface="Times New Roman" pitchFamily="18" charset="0"/>
                <a:ea typeface="Calibri" pitchFamily="34" charset="0"/>
                <a:cs typeface="Times New Roman" pitchFamily="18" charset="0"/>
              </a:rPr>
              <a:t>معادله 2</a:t>
            </a:r>
            <a:endParaRPr kumimoji="0" lang="en-US" sz="600" i="0" u="none" strike="noStrike" normalizeH="0" baseline="0" dirty="0" smtClean="0">
              <a:solidFill>
                <a:srgbClr val="C00000"/>
              </a:solidFill>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p:txBody>
      </p:sp>
      <p:sp>
        <p:nvSpPr>
          <p:cNvPr id="26" name="Left Brace 25"/>
          <p:cNvSpPr/>
          <p:nvPr/>
        </p:nvSpPr>
        <p:spPr>
          <a:xfrm>
            <a:off x="5929322" y="761510"/>
            <a:ext cx="71438" cy="1214446"/>
          </a:xfrm>
          <a:prstGeom prst="leftBrace">
            <a:avLst/>
          </a:prstGeom>
        </p:spPr>
        <p:style>
          <a:lnRef idx="2">
            <a:schemeClr val="accent5"/>
          </a:lnRef>
          <a:fillRef idx="0">
            <a:schemeClr val="accent5"/>
          </a:fillRef>
          <a:effectRef idx="1">
            <a:schemeClr val="accent5"/>
          </a:effectRef>
          <a:fontRef idx="minor">
            <a:schemeClr val="tx1"/>
          </a:fontRef>
        </p:style>
        <p:txBody>
          <a:bodyPr rtlCol="1" anchor="ctr"/>
          <a:lstStyle/>
          <a:p>
            <a:pPr algn="ctr"/>
            <a:endParaRPr lang="fa-IR"/>
          </a:p>
        </p:txBody>
      </p:sp>
      <p:sp>
        <p:nvSpPr>
          <p:cNvPr id="27" name="TextBox 26"/>
          <p:cNvSpPr txBox="1"/>
          <p:nvPr/>
        </p:nvSpPr>
        <p:spPr>
          <a:xfrm>
            <a:off x="642910" y="1196692"/>
            <a:ext cx="5000660" cy="646331"/>
          </a:xfrm>
          <a:prstGeom prst="rect">
            <a:avLst/>
          </a:prstGeom>
          <a:noFill/>
        </p:spPr>
        <p:txBody>
          <a:bodyPr wrap="square" rtlCol="1">
            <a:spAutoFit/>
          </a:bodyPr>
          <a:lstStyle/>
          <a:p>
            <a:pPr algn="ctr"/>
            <a:r>
              <a:rPr lang="fa-IR" dirty="0" smtClean="0"/>
              <a:t>طرفین معاده 1 را در </a:t>
            </a:r>
            <a:r>
              <a:rPr lang="en-US" dirty="0" smtClean="0"/>
              <a:t> </a:t>
            </a:r>
            <a:r>
              <a:rPr lang="en-US" dirty="0" smtClean="0">
                <a:solidFill>
                  <a:srgbClr val="C00000"/>
                </a:solidFill>
              </a:rPr>
              <a:t>-4</a:t>
            </a:r>
            <a:r>
              <a:rPr lang="fa-IR" dirty="0" smtClean="0"/>
              <a:t>ضرب می کنیم و همانگونه که در زیر می بینید محاسبه می نماییم</a:t>
            </a:r>
            <a:endParaRPr lang="fa-IR" dirty="0"/>
          </a:p>
        </p:txBody>
      </p:sp>
      <p:cxnSp>
        <p:nvCxnSpPr>
          <p:cNvPr id="29" name="Straight Connector 28"/>
          <p:cNvCxnSpPr/>
          <p:nvPr/>
        </p:nvCxnSpPr>
        <p:spPr>
          <a:xfrm rot="10800000">
            <a:off x="0" y="2200213"/>
            <a:ext cx="9144000" cy="1588"/>
          </a:xfrm>
          <a:prstGeom prst="line">
            <a:avLst/>
          </a:prstGeom>
        </p:spPr>
        <p:style>
          <a:lnRef idx="1">
            <a:schemeClr val="accent6"/>
          </a:lnRef>
          <a:fillRef idx="0">
            <a:schemeClr val="accent6"/>
          </a:fillRef>
          <a:effectRef idx="0">
            <a:schemeClr val="accent6"/>
          </a:effectRef>
          <a:fontRef idx="minor">
            <a:schemeClr val="tx1"/>
          </a:fontRef>
        </p:style>
      </p:cxnSp>
      <p:cxnSp>
        <p:nvCxnSpPr>
          <p:cNvPr id="31" name="Straight Connector 30"/>
          <p:cNvCxnSpPr/>
          <p:nvPr/>
        </p:nvCxnSpPr>
        <p:spPr>
          <a:xfrm rot="10800000">
            <a:off x="0" y="4570419"/>
            <a:ext cx="9144000" cy="1588"/>
          </a:xfrm>
          <a:prstGeom prst="line">
            <a:avLst/>
          </a:prstGeom>
        </p:spPr>
        <p:style>
          <a:lnRef idx="1">
            <a:schemeClr val="accent6"/>
          </a:lnRef>
          <a:fillRef idx="0">
            <a:schemeClr val="accent6"/>
          </a:fillRef>
          <a:effectRef idx="0">
            <a:schemeClr val="accent6"/>
          </a:effectRef>
          <a:fontRef idx="minor">
            <a:schemeClr val="tx1"/>
          </a:fontRef>
        </p:style>
      </p:cxnSp>
      <p:sp>
        <p:nvSpPr>
          <p:cNvPr id="32" name="TextBox 31"/>
          <p:cNvSpPr txBox="1"/>
          <p:nvPr/>
        </p:nvSpPr>
        <p:spPr>
          <a:xfrm>
            <a:off x="142844" y="4774180"/>
            <a:ext cx="8786874" cy="369332"/>
          </a:xfrm>
          <a:prstGeom prst="rect">
            <a:avLst/>
          </a:prstGeom>
          <a:noFill/>
        </p:spPr>
        <p:txBody>
          <a:bodyPr wrap="square" rtlCol="1">
            <a:spAutoFit/>
          </a:bodyPr>
          <a:lstStyle/>
          <a:p>
            <a:r>
              <a:rPr lang="fa-IR" dirty="0" smtClean="0">
                <a:solidFill>
                  <a:srgbClr val="002060"/>
                </a:solidFill>
              </a:rPr>
              <a:t>بنابراین با مشخص شدن مقدار </a:t>
            </a:r>
            <a:r>
              <a:rPr lang="en-US" dirty="0" smtClean="0">
                <a:solidFill>
                  <a:srgbClr val="002060"/>
                </a:solidFill>
                <a:latin typeface="Times New Roman" pitchFamily="18" charset="0"/>
                <a:ea typeface="Calibri" pitchFamily="34" charset="0"/>
                <a:cs typeface="Times New Roman" pitchFamily="18" charset="0"/>
              </a:rPr>
              <a:t>x</a:t>
            </a:r>
            <a:r>
              <a:rPr lang="en-US" baseline="-30000" dirty="0" smtClean="0">
                <a:solidFill>
                  <a:srgbClr val="002060"/>
                </a:solidFill>
                <a:latin typeface="Times New Roman" pitchFamily="18" charset="0"/>
                <a:ea typeface="Calibri" pitchFamily="34" charset="0"/>
                <a:cs typeface="Times New Roman" pitchFamily="18" charset="0"/>
              </a:rPr>
              <a:t>2</a:t>
            </a:r>
            <a:r>
              <a:rPr lang="fa-IR" dirty="0" smtClean="0">
                <a:solidFill>
                  <a:srgbClr val="002060"/>
                </a:solidFill>
              </a:rPr>
              <a:t> می توانیم به کمک یکی از معادلات اصلی مقدار </a:t>
            </a:r>
            <a:r>
              <a:rPr lang="en-US" dirty="0" smtClean="0">
                <a:solidFill>
                  <a:srgbClr val="002060"/>
                </a:solidFill>
                <a:latin typeface="Times New Roman" pitchFamily="18" charset="0"/>
                <a:ea typeface="Calibri" pitchFamily="34" charset="0"/>
                <a:cs typeface="Times New Roman" pitchFamily="18" charset="0"/>
              </a:rPr>
              <a:t>x</a:t>
            </a:r>
            <a:r>
              <a:rPr lang="en-US" baseline="-30000" dirty="0" smtClean="0">
                <a:solidFill>
                  <a:srgbClr val="002060"/>
                </a:solidFill>
                <a:latin typeface="Times New Roman" pitchFamily="18" charset="0"/>
                <a:ea typeface="Calibri" pitchFamily="34" charset="0"/>
                <a:cs typeface="Times New Roman" pitchFamily="18" charset="0"/>
              </a:rPr>
              <a:t>1</a:t>
            </a:r>
            <a:r>
              <a:rPr lang="fa-IR" dirty="0" smtClean="0">
                <a:solidFill>
                  <a:srgbClr val="002060"/>
                </a:solidFill>
              </a:rPr>
              <a:t>  را نیز تعیین نماییم </a:t>
            </a:r>
            <a:endParaRPr lang="fa-IR" dirty="0">
              <a:solidFill>
                <a:srgbClr val="002060"/>
              </a:solidFill>
            </a:endParaRPr>
          </a:p>
        </p:txBody>
      </p:sp>
      <p:sp>
        <p:nvSpPr>
          <p:cNvPr id="33" name="Rectangle 32"/>
          <p:cNvSpPr/>
          <p:nvPr/>
        </p:nvSpPr>
        <p:spPr>
          <a:xfrm>
            <a:off x="214282" y="5214950"/>
            <a:ext cx="1540806" cy="457754"/>
          </a:xfrm>
          <a:prstGeom prst="rect">
            <a:avLst/>
          </a:prstGeom>
        </p:spPr>
        <p:txBody>
          <a:bodyPr wrap="none">
            <a:spAutoFit/>
          </a:bodyPr>
          <a:lstStyle/>
          <a:p>
            <a:pPr lvl="0" algn="l" rtl="0" fontAlgn="base">
              <a:lnSpc>
                <a:spcPct val="150000"/>
              </a:lnSpc>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+ 2(</a:t>
            </a:r>
            <a:r>
              <a:rPr lang="en-US" dirty="0" smtClean="0">
                <a:solidFill>
                  <a:srgbClr val="C00000"/>
                </a:solidFill>
                <a:latin typeface="Times New Roman" pitchFamily="18" charset="0"/>
                <a:ea typeface="Calibri" pitchFamily="34" charset="0"/>
                <a:cs typeface="Times New Roman" pitchFamily="18" charset="0"/>
              </a:rPr>
              <a:t>8</a:t>
            </a:r>
            <a:r>
              <a:rPr lang="en-US" dirty="0" smtClean="0">
                <a:latin typeface="Times New Roman" pitchFamily="18" charset="0"/>
                <a:ea typeface="Calibri" pitchFamily="34" charset="0"/>
                <a:cs typeface="Times New Roman" pitchFamily="18" charset="0"/>
              </a:rPr>
              <a:t>)  = 40</a:t>
            </a:r>
            <a:endParaRPr lang="en-US" sz="600" dirty="0" smtClean="0">
              <a:latin typeface="Arial" pitchFamily="34" charset="0"/>
              <a:cs typeface="Arial" pitchFamily="34" charset="0"/>
            </a:endParaRPr>
          </a:p>
        </p:txBody>
      </p:sp>
      <p:sp>
        <p:nvSpPr>
          <p:cNvPr id="24" name="TextBox 23"/>
          <p:cNvSpPr txBox="1"/>
          <p:nvPr/>
        </p:nvSpPr>
        <p:spPr>
          <a:xfrm>
            <a:off x="2285984" y="5643578"/>
            <a:ext cx="6643734" cy="646331"/>
          </a:xfrm>
          <a:prstGeom prst="rect">
            <a:avLst/>
          </a:prstGeom>
          <a:noFill/>
        </p:spPr>
        <p:txBody>
          <a:bodyPr wrap="square" rtlCol="1">
            <a:spAutoFit/>
          </a:bodyPr>
          <a:lstStyle/>
          <a:p>
            <a:r>
              <a:rPr lang="fa-IR" dirty="0" smtClean="0">
                <a:solidFill>
                  <a:srgbClr val="002060"/>
                </a:solidFill>
              </a:rPr>
              <a:t>حال که تمامی نقاط </a:t>
            </a:r>
            <a:r>
              <a:rPr lang="en-US" dirty="0" smtClean="0">
                <a:solidFill>
                  <a:srgbClr val="002060"/>
                </a:solidFill>
                <a:latin typeface="Times New Roman" pitchFamily="18" charset="0"/>
                <a:ea typeface="Calibri" pitchFamily="34" charset="0"/>
                <a:cs typeface="Times New Roman" pitchFamily="18" charset="0"/>
              </a:rPr>
              <a:t>x</a:t>
            </a:r>
            <a:r>
              <a:rPr lang="en-US" baseline="-30000" dirty="0" smtClean="0">
                <a:solidFill>
                  <a:srgbClr val="002060"/>
                </a:solidFill>
                <a:latin typeface="Times New Roman" pitchFamily="18" charset="0"/>
                <a:ea typeface="Calibri" pitchFamily="34" charset="0"/>
                <a:cs typeface="Times New Roman" pitchFamily="18" charset="0"/>
              </a:rPr>
              <a:t>1</a:t>
            </a:r>
            <a:r>
              <a:rPr lang="en-US" dirty="0" smtClean="0">
                <a:solidFill>
                  <a:srgbClr val="002060"/>
                </a:solidFill>
                <a:latin typeface="Times New Roman" pitchFamily="18" charset="0"/>
                <a:ea typeface="Calibri" pitchFamily="34" charset="0"/>
                <a:cs typeface="Times New Roman" pitchFamily="18" charset="0"/>
              </a:rPr>
              <a:t> , x</a:t>
            </a:r>
            <a:r>
              <a:rPr lang="en-US" baseline="-30000" dirty="0" smtClean="0">
                <a:solidFill>
                  <a:srgbClr val="002060"/>
                </a:solidFill>
                <a:latin typeface="Times New Roman" pitchFamily="18" charset="0"/>
                <a:ea typeface="Calibri" pitchFamily="34" charset="0"/>
                <a:cs typeface="Times New Roman" pitchFamily="18" charset="0"/>
              </a:rPr>
              <a:t>2</a:t>
            </a:r>
            <a:r>
              <a:rPr lang="fa-IR" dirty="0" smtClean="0">
                <a:solidFill>
                  <a:srgbClr val="002060"/>
                </a:solidFill>
              </a:rPr>
              <a:t> را برای </a:t>
            </a:r>
            <a:r>
              <a:rPr lang="en-US" dirty="0" smtClean="0">
                <a:solidFill>
                  <a:srgbClr val="002060"/>
                </a:solidFill>
              </a:rPr>
              <a:t>A,B,C,D</a:t>
            </a:r>
            <a:r>
              <a:rPr lang="fa-IR" dirty="0" smtClean="0">
                <a:solidFill>
                  <a:srgbClr val="002060"/>
                </a:solidFill>
              </a:rPr>
              <a:t> مشخص نمودیم می توانیم آنها را در تابع هدف قرار دهیم تا نقطه بهینه را بدست آوریم برای این کار به اسلاید بعد مراجعه نمایید </a:t>
            </a:r>
            <a:endParaRPr lang="fa-IR" dirty="0">
              <a:solidFill>
                <a:srgbClr val="002060"/>
              </a:solidFill>
            </a:endParaRPr>
          </a:p>
        </p:txBody>
      </p:sp>
      <p:sp>
        <p:nvSpPr>
          <p:cNvPr id="28" name="Slide Number Placeholder 3"/>
          <p:cNvSpPr txBox="1">
            <a:spLocks/>
          </p:cNvSpPr>
          <p:nvPr/>
        </p:nvSpPr>
        <p:spPr>
          <a:xfrm rot="19998307">
            <a:off x="7397825"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0" name="Right Arrow 29"/>
          <p:cNvSpPr/>
          <p:nvPr/>
        </p:nvSpPr>
        <p:spPr>
          <a:xfrm>
            <a:off x="1785918" y="5429264"/>
            <a:ext cx="428628" cy="142876"/>
          </a:xfrm>
          <a:prstGeom prst="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35" name="TextBox 34"/>
          <p:cNvSpPr txBox="1"/>
          <p:nvPr/>
        </p:nvSpPr>
        <p:spPr>
          <a:xfrm>
            <a:off x="2285984" y="5286388"/>
            <a:ext cx="1071570" cy="369332"/>
          </a:xfrm>
          <a:prstGeom prst="rect">
            <a:avLst/>
          </a:prstGeom>
          <a:noFill/>
        </p:spPr>
        <p:txBody>
          <a:bodyPr wrap="square" rtlCol="1">
            <a:spAutoFit/>
          </a:bodyPr>
          <a:lstStyle/>
          <a:p>
            <a:pPr algn="l" rtl="0"/>
            <a:r>
              <a:rPr lang="en-US" dirty="0" smtClean="0"/>
              <a:t>2(8) = 16</a:t>
            </a:r>
            <a:endParaRPr lang="fa-IR" dirty="0"/>
          </a:p>
        </p:txBody>
      </p:sp>
      <p:sp>
        <p:nvSpPr>
          <p:cNvPr id="36" name="Right Arrow 35"/>
          <p:cNvSpPr/>
          <p:nvPr/>
        </p:nvSpPr>
        <p:spPr>
          <a:xfrm>
            <a:off x="3286116" y="5429264"/>
            <a:ext cx="428628" cy="142876"/>
          </a:xfrm>
          <a:prstGeom prst="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a:p>
        </p:txBody>
      </p:sp>
      <p:sp>
        <p:nvSpPr>
          <p:cNvPr id="37" name="TextBox 36"/>
          <p:cNvSpPr txBox="1"/>
          <p:nvPr/>
        </p:nvSpPr>
        <p:spPr>
          <a:xfrm>
            <a:off x="3786182" y="5286388"/>
            <a:ext cx="1357322" cy="369332"/>
          </a:xfrm>
          <a:prstGeom prst="rect">
            <a:avLst/>
          </a:prstGeom>
          <a:noFill/>
        </p:spPr>
        <p:txBody>
          <a:bodyPr wrap="square" rtlCol="1">
            <a:spAutoFit/>
          </a:bodyPr>
          <a:lstStyle/>
          <a:p>
            <a:pPr algn="l" rtl="0"/>
            <a:r>
              <a:rPr lang="en-US" dirty="0" smtClean="0"/>
              <a:t>40 – 16 = 24</a:t>
            </a:r>
            <a:endParaRPr lang="fa-IR" dirty="0"/>
          </a:p>
        </p:txBody>
      </p:sp>
      <p:sp>
        <p:nvSpPr>
          <p:cNvPr id="38" name="Right Arrow 37"/>
          <p:cNvSpPr/>
          <p:nvPr/>
        </p:nvSpPr>
        <p:spPr>
          <a:xfrm>
            <a:off x="5143504" y="5429264"/>
            <a:ext cx="428628" cy="142876"/>
          </a:xfrm>
          <a:prstGeom prst="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rtl="0"/>
            <a:endParaRPr lang="fa-IR" dirty="0"/>
          </a:p>
        </p:txBody>
      </p:sp>
      <p:sp>
        <p:nvSpPr>
          <p:cNvPr id="39" name="Rectangle 38"/>
          <p:cNvSpPr/>
          <p:nvPr/>
        </p:nvSpPr>
        <p:spPr>
          <a:xfrm>
            <a:off x="5572132" y="5185824"/>
            <a:ext cx="853119" cy="457754"/>
          </a:xfrm>
          <a:prstGeom prst="rect">
            <a:avLst/>
          </a:prstGeom>
        </p:spPr>
        <p:txBody>
          <a:bodyPr wrap="none">
            <a:spAutoFit/>
          </a:bodyPr>
          <a:lstStyle/>
          <a:p>
            <a:pPr lvl="0" algn="l" rtl="0" fontAlgn="base">
              <a:lnSpc>
                <a:spcPct val="150000"/>
              </a:lnSpc>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24</a:t>
            </a:r>
            <a:endParaRPr lang="en-US" sz="600" dirty="0" smtClean="0">
              <a:solidFill>
                <a:srgbClr val="00B0F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32</a:t>
            </a:fld>
            <a:endParaRPr lang="fa-IR"/>
          </a:p>
        </p:txBody>
      </p:sp>
      <p:grpSp>
        <p:nvGrpSpPr>
          <p:cNvPr id="3" name="Group 19"/>
          <p:cNvGrpSpPr/>
          <p:nvPr/>
        </p:nvGrpSpPr>
        <p:grpSpPr>
          <a:xfrm>
            <a:off x="214282" y="714356"/>
            <a:ext cx="1428760" cy="785818"/>
            <a:chOff x="214282" y="714356"/>
            <a:chExt cx="1428760" cy="785818"/>
          </a:xfrm>
        </p:grpSpPr>
        <p:sp>
          <p:nvSpPr>
            <p:cNvPr id="4" name="Left Brace 3"/>
            <p:cNvSpPr/>
            <p:nvPr/>
          </p:nvSpPr>
          <p:spPr>
            <a:xfrm>
              <a:off x="571472" y="714356"/>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5" name="Rectangle 4"/>
            <p:cNvSpPr/>
            <p:nvPr/>
          </p:nvSpPr>
          <p:spPr>
            <a:xfrm>
              <a:off x="527494" y="714356"/>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6" name="Rectangle 5"/>
            <p:cNvSpPr/>
            <p:nvPr/>
          </p:nvSpPr>
          <p:spPr>
            <a:xfrm>
              <a:off x="527494" y="1071546"/>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20</a:t>
              </a:r>
              <a:endParaRPr lang="en-US" baseline="-30000" dirty="0" smtClean="0">
                <a:latin typeface="Times New Roman" pitchFamily="18" charset="0"/>
                <a:ea typeface="Calibri" pitchFamily="34" charset="0"/>
                <a:cs typeface="Times New Roman" pitchFamily="18" charset="0"/>
              </a:endParaRPr>
            </a:p>
          </p:txBody>
        </p:sp>
        <p:sp>
          <p:nvSpPr>
            <p:cNvPr id="7" name="TextBox 6"/>
            <p:cNvSpPr txBox="1"/>
            <p:nvPr/>
          </p:nvSpPr>
          <p:spPr>
            <a:xfrm>
              <a:off x="214282" y="928670"/>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0" name="Group 20"/>
          <p:cNvGrpSpPr/>
          <p:nvPr/>
        </p:nvGrpSpPr>
        <p:grpSpPr>
          <a:xfrm>
            <a:off x="214282" y="2071678"/>
            <a:ext cx="1428760" cy="785818"/>
            <a:chOff x="214282" y="2000240"/>
            <a:chExt cx="1428760" cy="785818"/>
          </a:xfrm>
        </p:grpSpPr>
        <p:sp>
          <p:nvSpPr>
            <p:cNvPr id="8" name="Left Brace 7"/>
            <p:cNvSpPr/>
            <p:nvPr/>
          </p:nvSpPr>
          <p:spPr>
            <a:xfrm>
              <a:off x="571472" y="2000240"/>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9" name="Rectangle 8"/>
            <p:cNvSpPr/>
            <p:nvPr/>
          </p:nvSpPr>
          <p:spPr>
            <a:xfrm>
              <a:off x="527494" y="200024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10" name="Rectangle 9"/>
            <p:cNvSpPr/>
            <p:nvPr/>
          </p:nvSpPr>
          <p:spPr>
            <a:xfrm>
              <a:off x="527494" y="235743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11" name="TextBox 10"/>
            <p:cNvSpPr txBox="1"/>
            <p:nvPr/>
          </p:nvSpPr>
          <p:spPr>
            <a:xfrm>
              <a:off x="214282" y="220241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1" name="Group 21"/>
          <p:cNvGrpSpPr/>
          <p:nvPr/>
        </p:nvGrpSpPr>
        <p:grpSpPr>
          <a:xfrm>
            <a:off x="214282" y="3429000"/>
            <a:ext cx="1357322" cy="785818"/>
            <a:chOff x="285720" y="3286124"/>
            <a:chExt cx="1357322" cy="785818"/>
          </a:xfrm>
        </p:grpSpPr>
        <p:sp>
          <p:nvSpPr>
            <p:cNvPr id="12" name="Left Brace 11"/>
            <p:cNvSpPr/>
            <p:nvPr/>
          </p:nvSpPr>
          <p:spPr>
            <a:xfrm>
              <a:off x="571472" y="3286124"/>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3" name="Rectangle 12"/>
            <p:cNvSpPr/>
            <p:nvPr/>
          </p:nvSpPr>
          <p:spPr>
            <a:xfrm>
              <a:off x="527494" y="328612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30</a:t>
              </a:r>
              <a:endParaRPr lang="en-US" baseline="-30000" dirty="0" smtClean="0">
                <a:latin typeface="Times New Roman" pitchFamily="18" charset="0"/>
                <a:ea typeface="Calibri" pitchFamily="34" charset="0"/>
                <a:cs typeface="Times New Roman" pitchFamily="18" charset="0"/>
              </a:endParaRPr>
            </a:p>
          </p:txBody>
        </p:sp>
        <p:sp>
          <p:nvSpPr>
            <p:cNvPr id="14" name="Rectangle 13"/>
            <p:cNvSpPr/>
            <p:nvPr/>
          </p:nvSpPr>
          <p:spPr>
            <a:xfrm>
              <a:off x="527494" y="364331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15" name="TextBox 14"/>
            <p:cNvSpPr txBox="1"/>
            <p:nvPr/>
          </p:nvSpPr>
          <p:spPr>
            <a:xfrm>
              <a:off x="285720" y="3500438"/>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2" name="Group 22"/>
          <p:cNvGrpSpPr/>
          <p:nvPr/>
        </p:nvGrpSpPr>
        <p:grpSpPr>
          <a:xfrm>
            <a:off x="214282" y="4786322"/>
            <a:ext cx="1357322" cy="785818"/>
            <a:chOff x="258260" y="4786322"/>
            <a:chExt cx="1357322" cy="785818"/>
          </a:xfrm>
        </p:grpSpPr>
        <p:sp>
          <p:nvSpPr>
            <p:cNvPr id="16" name="Left Brace 15"/>
            <p:cNvSpPr/>
            <p:nvPr/>
          </p:nvSpPr>
          <p:spPr>
            <a:xfrm>
              <a:off x="544012" y="4786322"/>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7" name="Rectangle 16"/>
            <p:cNvSpPr/>
            <p:nvPr/>
          </p:nvSpPr>
          <p:spPr>
            <a:xfrm>
              <a:off x="500034" y="478632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24</a:t>
              </a:r>
              <a:endParaRPr lang="en-US" baseline="-30000" dirty="0" smtClean="0">
                <a:latin typeface="Times New Roman" pitchFamily="18" charset="0"/>
                <a:ea typeface="Calibri" pitchFamily="34" charset="0"/>
                <a:cs typeface="Times New Roman" pitchFamily="18" charset="0"/>
              </a:endParaRPr>
            </a:p>
          </p:txBody>
        </p:sp>
        <p:sp>
          <p:nvSpPr>
            <p:cNvPr id="18" name="Rectangle 17"/>
            <p:cNvSpPr/>
            <p:nvPr/>
          </p:nvSpPr>
          <p:spPr>
            <a:xfrm>
              <a:off x="500034" y="514351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8</a:t>
              </a:r>
              <a:endParaRPr lang="en-US" baseline="-30000" dirty="0" smtClean="0">
                <a:latin typeface="Times New Roman" pitchFamily="18" charset="0"/>
                <a:ea typeface="Calibri" pitchFamily="34" charset="0"/>
                <a:cs typeface="Times New Roman" pitchFamily="18" charset="0"/>
              </a:endParaRPr>
            </a:p>
          </p:txBody>
        </p:sp>
        <p:sp>
          <p:nvSpPr>
            <p:cNvPr id="19" name="TextBox 18"/>
            <p:cNvSpPr txBox="1"/>
            <p:nvPr/>
          </p:nvSpPr>
          <p:spPr>
            <a:xfrm>
              <a:off x="258260" y="5000636"/>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24" name="Rectangle 23"/>
          <p:cNvSpPr/>
          <p:nvPr/>
        </p:nvSpPr>
        <p:spPr>
          <a:xfrm>
            <a:off x="6931535" y="3345420"/>
            <a:ext cx="2178802"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 = 40x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+ 50</a:t>
            </a:r>
            <a:r>
              <a:rPr lang="en-US" sz="1200" dirty="0" smtClean="0">
                <a:latin typeface="Times New Roman" pitchFamily="18" charset="0"/>
                <a:ea typeface="Calibri" pitchFamily="34" charset="0"/>
                <a:cs typeface="Times New Roman" pitchFamily="18" charset="0"/>
              </a:rPr>
              <a:t>x</a:t>
            </a:r>
            <a:r>
              <a:rPr lang="en-US" sz="1200"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en-US" dirty="0" smtClean="0">
              <a:latin typeface="Arial" pitchFamily="34" charset="0"/>
              <a:cs typeface="Arial" pitchFamily="34" charset="0"/>
            </a:endParaRPr>
          </a:p>
        </p:txBody>
      </p:sp>
      <p:sp>
        <p:nvSpPr>
          <p:cNvPr id="25" name="TextBox 24"/>
          <p:cNvSpPr txBox="1"/>
          <p:nvPr/>
        </p:nvSpPr>
        <p:spPr>
          <a:xfrm>
            <a:off x="7643834" y="2273850"/>
            <a:ext cx="1071570"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fa-IR"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تابع هدف</a:t>
            </a:r>
            <a:endParaRPr lang="fa-IR" sz="2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27" name="Down Arrow 26"/>
          <p:cNvSpPr/>
          <p:nvPr/>
        </p:nvSpPr>
        <p:spPr>
          <a:xfrm>
            <a:off x="8001024" y="2702478"/>
            <a:ext cx="285752" cy="571504"/>
          </a:xfrm>
          <a:prstGeom prst="down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28" name="Rectangle 27"/>
          <p:cNvSpPr/>
          <p:nvPr/>
        </p:nvSpPr>
        <p:spPr>
          <a:xfrm>
            <a:off x="2143108" y="857232"/>
            <a:ext cx="2310248"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40(0) + 50(20) = 1000 </a:t>
            </a:r>
            <a:endParaRPr lang="en-US" dirty="0" smtClean="0">
              <a:latin typeface="Arial" pitchFamily="34" charset="0"/>
              <a:cs typeface="Arial" pitchFamily="34" charset="0"/>
            </a:endParaRPr>
          </a:p>
        </p:txBody>
      </p:sp>
      <p:sp>
        <p:nvSpPr>
          <p:cNvPr id="29" name="Right Arrow 28"/>
          <p:cNvSpPr/>
          <p:nvPr/>
        </p:nvSpPr>
        <p:spPr>
          <a:xfrm>
            <a:off x="1571604" y="928670"/>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0" name="Rectangle 29"/>
          <p:cNvSpPr/>
          <p:nvPr/>
        </p:nvSpPr>
        <p:spPr>
          <a:xfrm>
            <a:off x="2143108" y="2285992"/>
            <a:ext cx="1848583"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40(0) + 50(0) = 0 </a:t>
            </a:r>
            <a:endParaRPr lang="en-US" dirty="0" smtClean="0">
              <a:latin typeface="Arial" pitchFamily="34" charset="0"/>
              <a:cs typeface="Arial" pitchFamily="34" charset="0"/>
            </a:endParaRPr>
          </a:p>
        </p:txBody>
      </p:sp>
      <p:sp>
        <p:nvSpPr>
          <p:cNvPr id="31" name="Right Arrow 30"/>
          <p:cNvSpPr/>
          <p:nvPr/>
        </p:nvSpPr>
        <p:spPr>
          <a:xfrm>
            <a:off x="1571604" y="2357430"/>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2" name="Rectangle 31"/>
          <p:cNvSpPr/>
          <p:nvPr/>
        </p:nvSpPr>
        <p:spPr>
          <a:xfrm>
            <a:off x="2143108" y="3643314"/>
            <a:ext cx="2310248"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40(30) + 50(0) = 1200 </a:t>
            </a:r>
            <a:endParaRPr lang="en-US" dirty="0" smtClean="0">
              <a:latin typeface="Arial" pitchFamily="34" charset="0"/>
              <a:cs typeface="Arial" pitchFamily="34" charset="0"/>
            </a:endParaRPr>
          </a:p>
        </p:txBody>
      </p:sp>
      <p:sp>
        <p:nvSpPr>
          <p:cNvPr id="33" name="Right Arrow 32"/>
          <p:cNvSpPr/>
          <p:nvPr/>
        </p:nvSpPr>
        <p:spPr>
          <a:xfrm>
            <a:off x="1571604" y="3714752"/>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4" name="Rectangle 33"/>
          <p:cNvSpPr/>
          <p:nvPr/>
        </p:nvSpPr>
        <p:spPr>
          <a:xfrm>
            <a:off x="2143108" y="5000636"/>
            <a:ext cx="2310248"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40(24) + 50(8) = 1360 </a:t>
            </a:r>
            <a:endParaRPr lang="en-US" dirty="0" smtClean="0">
              <a:latin typeface="Arial" pitchFamily="34" charset="0"/>
              <a:cs typeface="Arial" pitchFamily="34" charset="0"/>
            </a:endParaRPr>
          </a:p>
        </p:txBody>
      </p:sp>
      <p:sp>
        <p:nvSpPr>
          <p:cNvPr id="35" name="Right Arrow 34"/>
          <p:cNvSpPr/>
          <p:nvPr/>
        </p:nvSpPr>
        <p:spPr>
          <a:xfrm>
            <a:off x="1571604" y="5072074"/>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6" name="TextBox 35"/>
          <p:cNvSpPr txBox="1"/>
          <p:nvPr/>
        </p:nvSpPr>
        <p:spPr>
          <a:xfrm>
            <a:off x="5143504" y="5286388"/>
            <a:ext cx="1000132" cy="369332"/>
          </a:xfrm>
          <a:prstGeom prst="rect">
            <a:avLst/>
          </a:prstGeom>
          <a:noFill/>
        </p:spPr>
        <p:txBody>
          <a:bodyPr wrap="square" rtlCol="1">
            <a:spAutoFit/>
          </a:bodyPr>
          <a:lstStyle/>
          <a:p>
            <a:r>
              <a:rPr lang="fa-IR" dirty="0" smtClean="0">
                <a:solidFill>
                  <a:srgbClr val="002060"/>
                </a:solidFill>
              </a:rPr>
              <a:t>نقطه بهینه</a:t>
            </a:r>
            <a:endParaRPr lang="fa-IR" dirty="0">
              <a:solidFill>
                <a:srgbClr val="002060"/>
              </a:solidFill>
            </a:endParaRPr>
          </a:p>
        </p:txBody>
      </p:sp>
      <p:sp>
        <p:nvSpPr>
          <p:cNvPr id="37" name="Rectangle 36"/>
          <p:cNvSpPr/>
          <p:nvPr/>
        </p:nvSpPr>
        <p:spPr>
          <a:xfrm>
            <a:off x="3786182" y="4929198"/>
            <a:ext cx="571504" cy="50006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39" name="Straight Arrow Connector 38"/>
          <p:cNvCxnSpPr>
            <a:endCxn id="36" idx="1"/>
          </p:cNvCxnSpPr>
          <p:nvPr/>
        </p:nvCxnSpPr>
        <p:spPr>
          <a:xfrm>
            <a:off x="4429124" y="5143512"/>
            <a:ext cx="714380" cy="32754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2071670" y="5857892"/>
            <a:ext cx="6858048" cy="646331"/>
          </a:xfrm>
          <a:prstGeom prst="rect">
            <a:avLst/>
          </a:prstGeom>
          <a:noFill/>
        </p:spPr>
        <p:txBody>
          <a:bodyPr wrap="square" rtlCol="1">
            <a:spAutoFit/>
          </a:bodyPr>
          <a:lstStyle/>
          <a:p>
            <a:pPr algn="ct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همانطور که مشاهده می نمایید چون بیشترین مقدار متعلق به نقطه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است پس نقطه بهینه ما همین نقطه است  </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8" name="TextBox 37"/>
          <p:cNvSpPr txBox="1"/>
          <p:nvPr/>
        </p:nvSpPr>
        <p:spPr>
          <a:xfrm>
            <a:off x="5715008" y="500042"/>
            <a:ext cx="3214710" cy="1200329"/>
          </a:xfrm>
          <a:prstGeom prst="rect">
            <a:avLst/>
          </a:prstGeom>
          <a:ln>
            <a:prstDash val="lgDash"/>
          </a:ln>
        </p:spPr>
        <p:style>
          <a:lnRef idx="2">
            <a:schemeClr val="accent6"/>
          </a:lnRef>
          <a:fillRef idx="1">
            <a:schemeClr val="lt1"/>
          </a:fillRef>
          <a:effectRef idx="0">
            <a:schemeClr val="accent6"/>
          </a:effectRef>
          <a:fontRef idx="minor">
            <a:schemeClr val="dk1"/>
          </a:fontRef>
        </p:style>
        <p:txBody>
          <a:bodyPr wrap="square" rtlCol="1">
            <a:spAutoFit/>
          </a:bodyPr>
          <a:lstStyle/>
          <a:p>
            <a:pPr algn="ctr"/>
            <a:r>
              <a:rPr lang="fa-IR" dirty="0" smtClean="0"/>
              <a:t>نقاط بدست آمده را در تابع هدف وارد می کنیم.</a:t>
            </a:r>
          </a:p>
          <a:p>
            <a:pPr algn="ctr"/>
            <a:r>
              <a:rPr lang="fa-IR" dirty="0" smtClean="0"/>
              <a:t>بزرگ ترین نقطه بدست آمده نقطه بهینه خواهد بود</a:t>
            </a:r>
            <a:endParaRPr lang="fa-IR" dirty="0"/>
          </a:p>
        </p:txBody>
      </p:sp>
      <p:sp>
        <p:nvSpPr>
          <p:cNvPr id="41" name="Slide Number Placeholder 3"/>
          <p:cNvSpPr txBox="1">
            <a:spLocks/>
          </p:cNvSpPr>
          <p:nvPr/>
        </p:nvSpPr>
        <p:spPr>
          <a:xfrm rot="19998307">
            <a:off x="7397825"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2"/>
          <a:srcRect/>
          <a:stretch>
            <a:fillRect/>
          </a:stretch>
        </p:blipFill>
        <p:spPr bwMode="auto">
          <a:xfrm>
            <a:off x="714348" y="2202910"/>
            <a:ext cx="4057650" cy="3810000"/>
          </a:xfrm>
          <a:prstGeom prst="rect">
            <a:avLst/>
          </a:prstGeom>
          <a:noFill/>
          <a:ln w="9525">
            <a:noFill/>
            <a:miter lim="800000"/>
            <a:headEnd/>
            <a:tailEnd/>
          </a:ln>
          <a:effectLst/>
        </p:spPr>
      </p:pic>
      <p:cxnSp>
        <p:nvCxnSpPr>
          <p:cNvPr id="8" name="Straight Connector 7"/>
          <p:cNvCxnSpPr/>
          <p:nvPr/>
        </p:nvCxnSpPr>
        <p:spPr>
          <a:xfrm>
            <a:off x="642910" y="5084216"/>
            <a:ext cx="1714512" cy="9286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4315" y="4548431"/>
            <a:ext cx="1643074" cy="128588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444764" y="5857892"/>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1</a:t>
            </a:r>
            <a:endParaRPr lang="fa-IR" sz="2000" dirty="0">
              <a:solidFill>
                <a:srgbClr val="C00000"/>
              </a:solidFill>
            </a:endParaRPr>
          </a:p>
        </p:txBody>
      </p:sp>
      <p:sp>
        <p:nvSpPr>
          <p:cNvPr id="11" name="Rectangle 10"/>
          <p:cNvSpPr/>
          <p:nvPr/>
        </p:nvSpPr>
        <p:spPr>
          <a:xfrm>
            <a:off x="357158" y="1928802"/>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2</a:t>
            </a:r>
            <a:endParaRPr lang="fa-IR" sz="2000" dirty="0">
              <a:solidFill>
                <a:srgbClr val="C00000"/>
              </a:solidFill>
            </a:endParaRPr>
          </a:p>
        </p:txBody>
      </p:sp>
      <p:sp>
        <p:nvSpPr>
          <p:cNvPr id="12" name="5-Point Star 11"/>
          <p:cNvSpPr/>
          <p:nvPr/>
        </p:nvSpPr>
        <p:spPr>
          <a:xfrm>
            <a:off x="1571604" y="5512844"/>
            <a:ext cx="142876" cy="142876"/>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p>
        </p:txBody>
      </p:sp>
      <p:sp>
        <p:nvSpPr>
          <p:cNvPr id="35" name="AutoShape 2" descr="Wide upward diagonal"/>
          <p:cNvSpPr>
            <a:spLocks noChangeArrowheads="1"/>
          </p:cNvSpPr>
          <p:nvPr/>
        </p:nvSpPr>
        <p:spPr bwMode="auto">
          <a:xfrm>
            <a:off x="842943" y="5214950"/>
            <a:ext cx="942975" cy="642942"/>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cxnSp>
        <p:nvCxnSpPr>
          <p:cNvPr id="47" name="Straight Arrow Connector 46"/>
          <p:cNvCxnSpPr/>
          <p:nvPr/>
        </p:nvCxnSpPr>
        <p:spPr>
          <a:xfrm flipV="1">
            <a:off x="1785918" y="5072074"/>
            <a:ext cx="1000132" cy="4286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9" name="TextBox 48"/>
          <p:cNvSpPr txBox="1"/>
          <p:nvPr/>
        </p:nvSpPr>
        <p:spPr>
          <a:xfrm>
            <a:off x="2571736" y="4786322"/>
            <a:ext cx="1357322" cy="369332"/>
          </a:xfrm>
          <a:prstGeom prst="rect">
            <a:avLst/>
          </a:prstGeom>
          <a:noFill/>
        </p:spPr>
        <p:txBody>
          <a:bodyPr wrap="square" rtlCol="1">
            <a:spAutoFit/>
          </a:bodyPr>
          <a:lstStyle/>
          <a:p>
            <a:pPr algn="ct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نقطه بهینه</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51" name="TextBox 50"/>
          <p:cNvSpPr txBox="1"/>
          <p:nvPr/>
        </p:nvSpPr>
        <p:spPr>
          <a:xfrm rot="20931203">
            <a:off x="4166092" y="4616129"/>
            <a:ext cx="4214842"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pPr algn="ctr"/>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حال مشاهده نمودید که به چه دلیل به این نقطه،     نقطه بهینه می گوییم.</a:t>
            </a:r>
          </a:p>
        </p:txBody>
      </p:sp>
      <p:sp>
        <p:nvSpPr>
          <p:cNvPr id="13" name="Slide Number Placeholder 3"/>
          <p:cNvSpPr txBox="1">
            <a:spLocks/>
          </p:cNvSpPr>
          <p:nvPr/>
        </p:nvSpPr>
        <p:spPr>
          <a:xfrm rot="20501722">
            <a:off x="1200382" y="1702624"/>
            <a:ext cx="7412941"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6000" dirty="0" smtClean="0">
                <a:solidFill>
                  <a:schemeClr val="bg1">
                    <a:lumMod val="95000"/>
                  </a:schemeClr>
                </a:solidFill>
              </a:rPr>
              <a:t>www.Prozhe.com</a:t>
            </a:r>
            <a:endParaRPr kumimoji="0" lang="fa-IR" sz="6000" b="0" i="0" u="none" strike="noStrike" kern="1200" cap="none" spc="0" normalizeH="0" baseline="0" noProof="0" dirty="0">
              <a:ln>
                <a:noFill/>
              </a:ln>
              <a:solidFill>
                <a:schemeClr val="bg1">
                  <a:lumMod val="95000"/>
                </a:schemeClr>
              </a:solidFill>
              <a:effectLst/>
              <a:uLnTx/>
              <a:uFillTx/>
              <a:latin typeface="+mn-lt"/>
              <a:ea typeface="+mn-ea"/>
              <a:cs typeface="+mn-cs"/>
            </a:endParaRPr>
          </a:p>
        </p:txBody>
      </p:sp>
      <p:sp>
        <p:nvSpPr>
          <p:cNvPr id="14" name="Slide Number Placeholder 3"/>
          <p:cNvSpPr txBox="1">
            <a:spLocks/>
          </p:cNvSpPr>
          <p:nvPr/>
        </p:nvSpPr>
        <p:spPr>
          <a:xfrm rot="19998307">
            <a:off x="7183511" y="624624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34</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حالتهای خاص نقطه بهینه</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Slide Number Placeholder 3"/>
          <p:cNvSpPr txBox="1">
            <a:spLocks/>
          </p:cNvSpPr>
          <p:nvPr/>
        </p:nvSpPr>
        <p:spPr>
          <a:xfrm rot="19998307">
            <a:off x="7399316" y="624742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35</a:t>
            </a:fld>
            <a:endParaRPr lang="fa-IR"/>
          </a:p>
        </p:txBody>
      </p:sp>
      <p:sp>
        <p:nvSpPr>
          <p:cNvPr id="6" name="TextBox 5"/>
          <p:cNvSpPr txBox="1"/>
          <p:nvPr/>
        </p:nvSpPr>
        <p:spPr>
          <a:xfrm>
            <a:off x="5857884" y="571480"/>
            <a:ext cx="2928958" cy="727828"/>
          </a:xfrm>
          <a:prstGeom prst="rect">
            <a:avLst/>
          </a:prstGeom>
          <a:noFill/>
        </p:spPr>
        <p:txBody>
          <a:bodyPr wrap="square" rtlCol="1">
            <a:spAutoFit/>
          </a:bodyPr>
          <a:lstStyle/>
          <a:p>
            <a:pPr>
              <a:lnSpc>
                <a:spcPct val="250000"/>
              </a:lnSpc>
            </a:pPr>
            <a:r>
              <a:rPr lang="fa-IR"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1- جواب بهینه چند گانه</a:t>
            </a:r>
          </a:p>
        </p:txBody>
      </p:sp>
      <p:sp>
        <p:nvSpPr>
          <p:cNvPr id="8" name="Slide Number Placeholder 3"/>
          <p:cNvSpPr txBox="1">
            <a:spLocks/>
          </p:cNvSpPr>
          <p:nvPr/>
        </p:nvSpPr>
        <p:spPr>
          <a:xfrm rot="19998307">
            <a:off x="7399316" y="624742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1" name="TextBox 10"/>
          <p:cNvSpPr txBox="1"/>
          <p:nvPr/>
        </p:nvSpPr>
        <p:spPr>
          <a:xfrm>
            <a:off x="428596" y="1643050"/>
            <a:ext cx="8143932" cy="3434273"/>
          </a:xfrm>
          <a:prstGeom prst="rect">
            <a:avLst/>
          </a:prstGeom>
          <a:noFill/>
        </p:spPr>
        <p:txBody>
          <a:bodyPr wrap="square" rtlCol="1">
            <a:spAutoFit/>
          </a:bodyPr>
          <a:lstStyle/>
          <a:p>
            <a:pPr>
              <a:lnSpc>
                <a:spcPct val="25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مسائل برنامه ریزی خطی در فرم استاندارد دارای یک گوشه بهینه می باشند که مقدار تابع هدف به ازای آن نقطه حداکثر یا حداقل می گردد. اما هرگاه معادله تابع هدف موازی یکی از محدودیت ها باشد آنگاه مسئله برنامه ریزی خطی دارای جواب بهینه چندگانه خواهد بود. البته موازی بودن تابع هدف با یکی از محدودیت ها تنها شرط کافی برای جواب بهینه چند گانه بودن نیست. در کل هرگاه پس از محاسبه به دو یا چند نقطه بهینه یکسان رسیدیم آن مسئله جواب بهینه چندگانه است.</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36</a:t>
            </a:fld>
            <a:endParaRPr lang="fa-IR"/>
          </a:p>
        </p:txBody>
      </p:sp>
      <p:sp>
        <p:nvSpPr>
          <p:cNvPr id="3" name="Rectangle 2"/>
          <p:cNvSpPr/>
          <p:nvPr/>
        </p:nvSpPr>
        <p:spPr>
          <a:xfrm>
            <a:off x="6301845" y="642918"/>
            <a:ext cx="2377574" cy="664284"/>
          </a:xfrm>
          <a:prstGeom prst="rect">
            <a:avLst/>
          </a:prstGeom>
        </p:spPr>
        <p:txBody>
          <a:bodyPr wrap="none">
            <a:spAutoFit/>
          </a:bodyPr>
          <a:lstStyle/>
          <a:p>
            <a:pPr>
              <a:lnSpc>
                <a:spcPct val="250000"/>
              </a:lnSpc>
            </a:pP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2- فاقد ناحیه موجه (جواب) </a:t>
            </a:r>
          </a:p>
        </p:txBody>
      </p:sp>
      <p:sp>
        <p:nvSpPr>
          <p:cNvPr id="4" name="Slide Number Placeholder 3"/>
          <p:cNvSpPr txBox="1">
            <a:spLocks/>
          </p:cNvSpPr>
          <p:nvPr/>
        </p:nvSpPr>
        <p:spPr>
          <a:xfrm rot="19998307">
            <a:off x="7399316" y="624742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TextBox 4"/>
          <p:cNvSpPr txBox="1"/>
          <p:nvPr/>
        </p:nvSpPr>
        <p:spPr>
          <a:xfrm>
            <a:off x="214282" y="2357430"/>
            <a:ext cx="8643998" cy="369332"/>
          </a:xfrm>
          <a:prstGeom prst="rect">
            <a:avLst/>
          </a:prstGeom>
          <a:noFill/>
        </p:spPr>
        <p:txBody>
          <a:bodyPr wrap="square" rtlCol="1">
            <a:spAutoFit/>
          </a:bodyPr>
          <a:lstStyle/>
          <a:p>
            <a:pPr algn="ct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هرگاه نتوان برای کلیه ی محدودیت های مدل ناحیه مشترکی را پیدا نمود گویند مسئله فاقد ناحیه ی موجه می باشد.</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Slide Number Placeholder 3"/>
          <p:cNvSpPr txBox="1">
            <a:spLocks/>
          </p:cNvSpPr>
          <p:nvPr/>
        </p:nvSpPr>
        <p:spPr>
          <a:xfrm rot="20501722">
            <a:off x="1200382" y="4266478"/>
            <a:ext cx="7412941"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6000" dirty="0" smtClean="0">
                <a:solidFill>
                  <a:schemeClr val="bg1">
                    <a:lumMod val="95000"/>
                  </a:schemeClr>
                </a:solidFill>
              </a:rPr>
              <a:t>www.Prozhe.com</a:t>
            </a:r>
            <a:endParaRPr kumimoji="0" lang="fa-IR" sz="6000" b="0" i="0" u="none" strike="noStrike" kern="1200" cap="none" spc="0" normalizeH="0" baseline="0" noProof="0" dirty="0">
              <a:ln>
                <a:noFill/>
              </a:ln>
              <a:solidFill>
                <a:schemeClr val="bg1">
                  <a:lumMod val="9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37</a:t>
            </a:fld>
            <a:endParaRPr lang="fa-IR"/>
          </a:p>
        </p:txBody>
      </p:sp>
      <p:sp>
        <p:nvSpPr>
          <p:cNvPr id="3" name="Rectangle 2"/>
          <p:cNvSpPr/>
          <p:nvPr/>
        </p:nvSpPr>
        <p:spPr>
          <a:xfrm>
            <a:off x="6825956" y="785794"/>
            <a:ext cx="1928733" cy="664284"/>
          </a:xfrm>
          <a:prstGeom prst="rect">
            <a:avLst/>
          </a:prstGeom>
        </p:spPr>
        <p:txBody>
          <a:bodyPr wrap="none">
            <a:spAutoFit/>
          </a:bodyPr>
          <a:lstStyle/>
          <a:p>
            <a:pPr>
              <a:lnSpc>
                <a:spcPct val="250000"/>
              </a:lnSpc>
            </a:pP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3- ناحیه جواب بیکران</a:t>
            </a:r>
          </a:p>
        </p:txBody>
      </p:sp>
      <p:sp>
        <p:nvSpPr>
          <p:cNvPr id="4" name="Slide Number Placeholder 3"/>
          <p:cNvSpPr txBox="1">
            <a:spLocks/>
          </p:cNvSpPr>
          <p:nvPr/>
        </p:nvSpPr>
        <p:spPr>
          <a:xfrm rot="19998307">
            <a:off x="7399316" y="624742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TextBox 4"/>
          <p:cNvSpPr txBox="1"/>
          <p:nvPr/>
        </p:nvSpPr>
        <p:spPr>
          <a:xfrm>
            <a:off x="500034" y="2071678"/>
            <a:ext cx="8143932" cy="2741776"/>
          </a:xfrm>
          <a:prstGeom prst="rect">
            <a:avLst/>
          </a:prstGeom>
          <a:noFill/>
        </p:spPr>
        <p:txBody>
          <a:bodyPr wrap="square" rtlCol="1">
            <a:spAutoFit/>
          </a:bodyPr>
          <a:lstStyle/>
          <a:p>
            <a:pPr algn="ctr">
              <a:lnSpc>
                <a:spcPct val="25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برخی از مسائل ناحیه ی موجه مدل طراحی شده، به وسیله ی محدودیت ها محصور نمی شود به عبارت دیگر ناحیه موجه در میان معادلات مرزی بسته نمی شود. در چنین مدل هایی ممکن است تابع هدف به نحو نامحدودی افزایش یا کاهش یابد و هیچگاه به حداکثر یا حداقل نرسد. یعنی جواب بهینه مسئله می تواند محدود و معین و یا نامحدود باشد. </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38</a:t>
            </a:fld>
            <a:endParaRPr lang="fa-IR"/>
          </a:p>
        </p:txBody>
      </p:sp>
      <p:sp>
        <p:nvSpPr>
          <p:cNvPr id="3" name="Rectangle 2"/>
          <p:cNvSpPr/>
          <p:nvPr/>
        </p:nvSpPr>
        <p:spPr>
          <a:xfrm>
            <a:off x="7252983" y="714356"/>
            <a:ext cx="1423787" cy="664284"/>
          </a:xfrm>
          <a:prstGeom prst="rect">
            <a:avLst/>
          </a:prstGeom>
        </p:spPr>
        <p:txBody>
          <a:bodyPr wrap="none">
            <a:spAutoFit/>
          </a:bodyPr>
          <a:lstStyle/>
          <a:p>
            <a:pPr>
              <a:lnSpc>
                <a:spcPct val="250000"/>
              </a:lnSpc>
            </a:pP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4- جواب تبهگن</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4" name="Slide Number Placeholder 3"/>
          <p:cNvSpPr txBox="1">
            <a:spLocks/>
          </p:cNvSpPr>
          <p:nvPr/>
        </p:nvSpPr>
        <p:spPr>
          <a:xfrm rot="19998307">
            <a:off x="7399316" y="624742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TextBox 4"/>
          <p:cNvSpPr txBox="1"/>
          <p:nvPr/>
        </p:nvSpPr>
        <p:spPr>
          <a:xfrm>
            <a:off x="857224" y="2143116"/>
            <a:ext cx="7500990" cy="1287532"/>
          </a:xfrm>
          <a:prstGeom prst="rect">
            <a:avLst/>
          </a:prstGeom>
          <a:noFill/>
        </p:spPr>
        <p:txBody>
          <a:bodyPr wrap="square" rtlCol="1">
            <a:spAutoFit/>
          </a:bodyPr>
          <a:lstStyle/>
          <a:p>
            <a:pPr algn="ctr">
              <a:lnSpc>
                <a:spcPct val="15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یک مسئله برنامه ریزی خطی اگر گوشه موجه از محل تلاقی بیش از دو معادله ی مرزی تشکیل شود مسئله تبهگن خواهد بود. یعنی گوشه ای که بیش از دو معادله ی مرزی تشکیل شده باشد را گوشه ی تبهگن گویند.</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Slide Number Placeholder 3"/>
          <p:cNvSpPr txBox="1">
            <a:spLocks/>
          </p:cNvSpPr>
          <p:nvPr/>
        </p:nvSpPr>
        <p:spPr>
          <a:xfrm rot="20501722">
            <a:off x="1200382" y="4480792"/>
            <a:ext cx="7412941"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6000" dirty="0" smtClean="0">
                <a:solidFill>
                  <a:schemeClr val="bg1">
                    <a:lumMod val="95000"/>
                  </a:schemeClr>
                </a:solidFill>
              </a:rPr>
              <a:t>www.Prozhe.com</a:t>
            </a:r>
            <a:endParaRPr kumimoji="0" lang="fa-IR" sz="6000" b="0" i="0" u="none" strike="noStrike" kern="1200" cap="none" spc="0" normalizeH="0" baseline="0" noProof="0" dirty="0">
              <a:ln>
                <a:noFill/>
              </a:ln>
              <a:solidFill>
                <a:schemeClr val="bg1">
                  <a:lumMod val="9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39</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جواب بهینه چندگانه</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Slide Number Placeholder 3"/>
          <p:cNvSpPr txBox="1">
            <a:spLocks/>
          </p:cNvSpPr>
          <p:nvPr/>
        </p:nvSpPr>
        <p:spPr>
          <a:xfrm rot="19998307">
            <a:off x="7326387"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43570" y="714356"/>
            <a:ext cx="3071834"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تاریخچه تحقیق در عملیات </a:t>
            </a:r>
            <a:r>
              <a:rPr lang="en-US"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[OR]</a:t>
            </a: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 </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3" name="TextBox 2"/>
          <p:cNvSpPr txBox="1"/>
          <p:nvPr/>
        </p:nvSpPr>
        <p:spPr>
          <a:xfrm>
            <a:off x="607191" y="1746488"/>
            <a:ext cx="7929618" cy="3365024"/>
          </a:xfrm>
          <a:prstGeom prst="rect">
            <a:avLst/>
          </a:prstGeom>
          <a:noFill/>
        </p:spPr>
        <p:txBody>
          <a:bodyPr wrap="square" rtlCol="1">
            <a:spAutoFit/>
          </a:bodyPr>
          <a:lstStyle/>
          <a:p>
            <a:pPr>
              <a:lnSpc>
                <a:spcPct val="15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موضوع تحقیق در عملیات</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در طول جنگ جهانی دوم توسط دانشمندان انگلیسی توسعه و گسترش یافت. دلیل انجام چنین مطالعاتی محدودیت منابع و بودجه نظامی بود. پس از جنگ ، موفقیت گروههای نظامی توجه مدیران صنعتی را به خود جلب کرد. زیرا ورود تخصص شغلی در تشکیلات تجاری روز به روز حادتر می شد و این وضع منجر به مسائل تصمیم گیری پیچیده ای شده بود که نهایتا سازمانها را مجبور نمود تا درصدد استفاده از موثرترین روشهای </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برآیند.</a:t>
            </a:r>
          </a:p>
          <a:p>
            <a:pPr>
              <a:lnSpc>
                <a:spcPct val="15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امروزه پیشرفت چشمگیر مبانی ریاضی فنون تحقیق در عملیات و توسعه تکنولوژی رایانه، دامنه کاربرد تحقیق در عملیات را به جایی کشانده که امروزه سازمانها درصدد تهیه سیستمهای هوشمند با استفاده از منطق فازی هستند.</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Slide Number Placeholder 3"/>
          <p:cNvSpPr>
            <a:spLocks noGrp="1"/>
          </p:cNvSpPr>
          <p:nvPr>
            <p:ph type="sldNum" sz="quarter" idx="12"/>
          </p:nvPr>
        </p:nvSpPr>
        <p:spPr/>
        <p:txBody>
          <a:bodyPr/>
          <a:lstStyle/>
          <a:p>
            <a:fld id="{56F17A71-66B3-4790-9AE2-7F4F187F56F8}" type="slidenum">
              <a:rPr lang="fa-IR" smtClean="0"/>
              <a:pPr/>
              <a:t>4</a:t>
            </a:fld>
            <a:endParaRPr lang="fa-IR"/>
          </a:p>
        </p:txBody>
      </p:sp>
      <p:sp>
        <p:nvSpPr>
          <p:cNvPr id="5"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36874" y="500042"/>
            <a:ext cx="6340197" cy="369332"/>
          </a:xfrm>
          <a:prstGeom prst="rect">
            <a:avLst/>
          </a:prstGeom>
        </p:spPr>
        <p:txBody>
          <a:bodyPr wrap="none">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جواب بهینه چند گانه : </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جواب بهینه چندگانه دو یا چند نقطه مساوی بدست می آید</a:t>
            </a:r>
            <a:endParaRPr lang="fa-IR" dirty="0"/>
          </a:p>
        </p:txBody>
      </p:sp>
      <p:sp>
        <p:nvSpPr>
          <p:cNvPr id="4" name="Rectangle 3"/>
          <p:cNvSpPr/>
          <p:nvPr/>
        </p:nvSpPr>
        <p:spPr>
          <a:xfrm>
            <a:off x="648926" y="2214554"/>
            <a:ext cx="2242922"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 = 40x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+ 30x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en-US" dirty="0" smtClean="0">
              <a:latin typeface="Arial" pitchFamily="34" charset="0"/>
              <a:cs typeface="Arial" pitchFamily="34" charset="0"/>
            </a:endParaRPr>
          </a:p>
        </p:txBody>
      </p:sp>
      <p:sp>
        <p:nvSpPr>
          <p:cNvPr id="5" name="TextBox 4"/>
          <p:cNvSpPr txBox="1"/>
          <p:nvPr/>
        </p:nvSpPr>
        <p:spPr>
          <a:xfrm>
            <a:off x="506082" y="2846768"/>
            <a:ext cx="500034" cy="369332"/>
          </a:xfrm>
          <a:prstGeom prst="rect">
            <a:avLst/>
          </a:prstGeom>
          <a:noFill/>
        </p:spPr>
        <p:txBody>
          <a:bodyPr wrap="square" rtlCol="1">
            <a:spAutoFit/>
          </a:bodyPr>
          <a:lstStyle/>
          <a:p>
            <a:r>
              <a:rPr lang="en-US" dirty="0" err="1" smtClean="0"/>
              <a:t>s.t</a:t>
            </a:r>
            <a:r>
              <a:rPr lang="en-US" dirty="0" smtClean="0"/>
              <a:t>:</a:t>
            </a:r>
            <a:endParaRPr lang="fa-IR" dirty="0"/>
          </a:p>
        </p:txBody>
      </p:sp>
      <p:sp>
        <p:nvSpPr>
          <p:cNvPr id="6" name="TextBox 5"/>
          <p:cNvSpPr txBox="1"/>
          <p:nvPr/>
        </p:nvSpPr>
        <p:spPr>
          <a:xfrm>
            <a:off x="7072330" y="1345156"/>
            <a:ext cx="1643074" cy="369332"/>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مثال )</a:t>
            </a:r>
            <a:endParaRPr lang="fa-IR"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8" name="Rectangle 1"/>
          <p:cNvSpPr>
            <a:spLocks noChangeArrowheads="1"/>
          </p:cNvSpPr>
          <p:nvPr/>
        </p:nvSpPr>
        <p:spPr bwMode="auto">
          <a:xfrm>
            <a:off x="648926" y="3430414"/>
            <a:ext cx="1785950" cy="1477328"/>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+ 2x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40</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+ 3x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120 </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0</a:t>
            </a:r>
            <a:endParaRPr kumimoji="0" lang="en-US" sz="1800" i="0" u="none" strike="noStrike" normalizeH="0" baseline="0" dirty="0" smtClean="0">
              <a:latin typeface="Arial" pitchFamily="34" charset="0"/>
              <a:cs typeface="Arial" pitchFamily="34" charset="0"/>
            </a:endParaRPr>
          </a:p>
        </p:txBody>
      </p:sp>
      <p:sp>
        <p:nvSpPr>
          <p:cNvPr id="45" name="TextBox 44"/>
          <p:cNvSpPr txBox="1"/>
          <p:nvPr/>
        </p:nvSpPr>
        <p:spPr>
          <a:xfrm>
            <a:off x="3571868" y="5343048"/>
            <a:ext cx="4857784" cy="872034"/>
          </a:xfrm>
          <a:prstGeom prst="rect">
            <a:avLst/>
          </a:prstGeom>
          <a:noFill/>
        </p:spPr>
        <p:txBody>
          <a:bodyPr wrap="square" rtlCol="1">
            <a:spAutoFit/>
          </a:bodyPr>
          <a:lstStyle/>
          <a:p>
            <a:pPr>
              <a:lnSpc>
                <a:spcPct val="150000"/>
              </a:lnSpc>
            </a:pPr>
            <a:r>
              <a:rPr lang="fa-IR" dirty="0" smtClean="0">
                <a:solidFill>
                  <a:srgbClr val="002060"/>
                </a:solidFill>
              </a:rPr>
              <a:t>بر اساس تابع هدف و محدودیت های داده شده می خواهیم بدانیم این مسئله جزء کدام حالت از حالتهای خاص نقطه بهینه است</a:t>
            </a:r>
            <a:endParaRPr lang="fa-IR" dirty="0">
              <a:solidFill>
                <a:srgbClr val="002060"/>
              </a:solidFill>
            </a:endParaRPr>
          </a:p>
        </p:txBody>
      </p:sp>
      <p:sp>
        <p:nvSpPr>
          <p:cNvPr id="9" name="Slide Number Placeholder 3"/>
          <p:cNvSpPr txBox="1">
            <a:spLocks/>
          </p:cNvSpPr>
          <p:nvPr/>
        </p:nvSpPr>
        <p:spPr>
          <a:xfrm rot="19998307">
            <a:off x="7326387"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41</a:t>
            </a:fld>
            <a:endParaRPr lang="fa-IR"/>
          </a:p>
        </p:txBody>
      </p:sp>
      <p:sp>
        <p:nvSpPr>
          <p:cNvPr id="3" name="Rectangle 2"/>
          <p:cNvSpPr/>
          <p:nvPr/>
        </p:nvSpPr>
        <p:spPr>
          <a:xfrm>
            <a:off x="5214942" y="2118832"/>
            <a:ext cx="1460656"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+ 2x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40</a:t>
            </a:r>
            <a:endParaRPr lang="en-US" sz="600" dirty="0" smtClean="0">
              <a:latin typeface="Arial" pitchFamily="34" charset="0"/>
              <a:cs typeface="Arial" pitchFamily="34" charset="0"/>
            </a:endParaRPr>
          </a:p>
        </p:txBody>
      </p:sp>
      <p:sp>
        <p:nvSpPr>
          <p:cNvPr id="4" name="Rectangle 3"/>
          <p:cNvSpPr/>
          <p:nvPr/>
        </p:nvSpPr>
        <p:spPr>
          <a:xfrm>
            <a:off x="4786314" y="2767845"/>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+ 2(</a:t>
            </a:r>
            <a:r>
              <a:rPr lang="en-US" dirty="0" smtClean="0">
                <a:solidFill>
                  <a:srgbClr val="00B0F0"/>
                </a:solidFill>
                <a:latin typeface="Times New Roman" pitchFamily="18" charset="0"/>
                <a:ea typeface="Calibri" pitchFamily="34" charset="0"/>
                <a:cs typeface="Times New Roman" pitchFamily="18" charset="0"/>
              </a:rPr>
              <a:t>20</a:t>
            </a:r>
            <a:r>
              <a:rPr lang="en-US" dirty="0" smtClean="0">
                <a:latin typeface="Times New Roman" pitchFamily="18" charset="0"/>
                <a:ea typeface="Calibri" pitchFamily="34" charset="0"/>
                <a:cs typeface="Times New Roman" pitchFamily="18" charset="0"/>
              </a:rPr>
              <a:t>)  = 40</a:t>
            </a:r>
          </a:p>
        </p:txBody>
      </p:sp>
      <p:sp>
        <p:nvSpPr>
          <p:cNvPr id="5" name="Rectangle 4"/>
          <p:cNvSpPr/>
          <p:nvPr/>
        </p:nvSpPr>
        <p:spPr>
          <a:xfrm>
            <a:off x="4786314" y="3416858"/>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00B0F0"/>
                </a:solidFill>
                <a:latin typeface="Times New Roman" pitchFamily="18" charset="0"/>
                <a:ea typeface="Calibri" pitchFamily="34" charset="0"/>
                <a:cs typeface="Times New Roman" pitchFamily="18" charset="0"/>
              </a:rPr>
              <a:t>40</a:t>
            </a:r>
            <a:r>
              <a:rPr lang="en-US" dirty="0" smtClean="0">
                <a:latin typeface="Times New Roman" pitchFamily="18" charset="0"/>
                <a:ea typeface="Calibri" pitchFamily="34" charset="0"/>
                <a:cs typeface="Times New Roman" pitchFamily="18" charset="0"/>
              </a:rPr>
              <a:t>) + 2(</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40</a:t>
            </a:r>
          </a:p>
        </p:txBody>
      </p:sp>
      <p:sp>
        <p:nvSpPr>
          <p:cNvPr id="6" name="Rectangle 5"/>
          <p:cNvSpPr/>
          <p:nvPr/>
        </p:nvSpPr>
        <p:spPr>
          <a:xfrm>
            <a:off x="1785918" y="2118832"/>
            <a:ext cx="1749197"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+ 3x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120 </a:t>
            </a:r>
            <a:endParaRPr lang="en-US" sz="600" dirty="0" smtClean="0">
              <a:latin typeface="Arial" pitchFamily="34" charset="0"/>
              <a:cs typeface="Arial" pitchFamily="34" charset="0"/>
            </a:endParaRPr>
          </a:p>
        </p:txBody>
      </p:sp>
      <p:sp>
        <p:nvSpPr>
          <p:cNvPr id="7" name="Rectangle 6"/>
          <p:cNvSpPr/>
          <p:nvPr/>
        </p:nvSpPr>
        <p:spPr>
          <a:xfrm>
            <a:off x="1785918" y="2767845"/>
            <a:ext cx="2021708"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+ 3(</a:t>
            </a:r>
            <a:r>
              <a:rPr lang="en-US" dirty="0" smtClean="0">
                <a:solidFill>
                  <a:srgbClr val="00B0F0"/>
                </a:solidFill>
                <a:latin typeface="Times New Roman" pitchFamily="18" charset="0"/>
                <a:ea typeface="Calibri" pitchFamily="34" charset="0"/>
                <a:cs typeface="Times New Roman" pitchFamily="18" charset="0"/>
              </a:rPr>
              <a:t>40</a:t>
            </a:r>
            <a:r>
              <a:rPr lang="en-US" dirty="0" smtClean="0">
                <a:latin typeface="Times New Roman" pitchFamily="18" charset="0"/>
                <a:ea typeface="Calibri" pitchFamily="34" charset="0"/>
                <a:cs typeface="Times New Roman" pitchFamily="18" charset="0"/>
              </a:rPr>
              <a:t>)  = 120 </a:t>
            </a:r>
            <a:endParaRPr lang="en-US" sz="600" dirty="0" smtClean="0">
              <a:latin typeface="Arial" pitchFamily="34" charset="0"/>
              <a:cs typeface="Arial" pitchFamily="34" charset="0"/>
            </a:endParaRPr>
          </a:p>
        </p:txBody>
      </p:sp>
      <p:sp>
        <p:nvSpPr>
          <p:cNvPr id="8" name="Rectangle 7"/>
          <p:cNvSpPr/>
          <p:nvPr/>
        </p:nvSpPr>
        <p:spPr>
          <a:xfrm>
            <a:off x="1785918" y="3416858"/>
            <a:ext cx="2021707"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00B0F0"/>
                </a:solidFill>
                <a:latin typeface="Times New Roman" pitchFamily="18" charset="0"/>
                <a:ea typeface="Calibri" pitchFamily="34" charset="0"/>
                <a:cs typeface="Times New Roman" pitchFamily="18" charset="0"/>
              </a:rPr>
              <a:t>30</a:t>
            </a:r>
            <a:r>
              <a:rPr lang="en-US" dirty="0" smtClean="0">
                <a:latin typeface="Times New Roman" pitchFamily="18" charset="0"/>
                <a:ea typeface="Calibri" pitchFamily="34" charset="0"/>
                <a:cs typeface="Times New Roman" pitchFamily="18" charset="0"/>
              </a:rPr>
              <a:t>) + 3(</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120 </a:t>
            </a:r>
            <a:endParaRPr lang="en-US" sz="600" dirty="0" smtClean="0">
              <a:latin typeface="Arial" pitchFamily="34" charset="0"/>
              <a:cs typeface="Arial" pitchFamily="34" charset="0"/>
            </a:endParaRPr>
          </a:p>
        </p:txBody>
      </p:sp>
      <p:cxnSp>
        <p:nvCxnSpPr>
          <p:cNvPr id="9" name="Straight Connector 8"/>
          <p:cNvCxnSpPr/>
          <p:nvPr/>
        </p:nvCxnSpPr>
        <p:spPr>
          <a:xfrm rot="5400000">
            <a:off x="3107521" y="2963859"/>
            <a:ext cx="2500330" cy="1588"/>
          </a:xfrm>
          <a:prstGeom prst="line">
            <a:avLst/>
          </a:prstGeom>
        </p:spPr>
        <p:style>
          <a:lnRef idx="2">
            <a:schemeClr val="dk1"/>
          </a:lnRef>
          <a:fillRef idx="0">
            <a:schemeClr val="dk1"/>
          </a:fillRef>
          <a:effectRef idx="1">
            <a:schemeClr val="dk1"/>
          </a:effectRef>
          <a:fontRef idx="minor">
            <a:schemeClr val="tx1"/>
          </a:fontRef>
        </p:style>
      </p:cxnSp>
      <p:sp>
        <p:nvSpPr>
          <p:cNvPr id="11" name="Left Brace 10"/>
          <p:cNvSpPr/>
          <p:nvPr/>
        </p:nvSpPr>
        <p:spPr>
          <a:xfrm>
            <a:off x="5473234"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2" name="Rectangle 11"/>
          <p:cNvSpPr/>
          <p:nvPr/>
        </p:nvSpPr>
        <p:spPr>
          <a:xfrm>
            <a:off x="5429256" y="457200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3" name="Rectangle 12"/>
          <p:cNvSpPr/>
          <p:nvPr/>
        </p:nvSpPr>
        <p:spPr>
          <a:xfrm>
            <a:off x="5429256" y="492919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20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4" name="Left Brace 13"/>
          <p:cNvSpPr/>
          <p:nvPr/>
        </p:nvSpPr>
        <p:spPr>
          <a:xfrm>
            <a:off x="2214546"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5" name="Rectangle 14"/>
          <p:cNvSpPr/>
          <p:nvPr/>
        </p:nvSpPr>
        <p:spPr>
          <a:xfrm>
            <a:off x="2170568" y="457200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30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6" name="Rectangle 15"/>
          <p:cNvSpPr/>
          <p:nvPr/>
        </p:nvSpPr>
        <p:spPr>
          <a:xfrm>
            <a:off x="2170568" y="492919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40</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9" name="TextBox 18"/>
          <p:cNvSpPr txBox="1"/>
          <p:nvPr/>
        </p:nvSpPr>
        <p:spPr>
          <a:xfrm>
            <a:off x="4857752" y="857232"/>
            <a:ext cx="385765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fa-IR" dirty="0" smtClean="0">
                <a:solidFill>
                  <a:srgbClr val="002060"/>
                </a:solidFill>
              </a:rPr>
              <a:t>نقاط </a:t>
            </a:r>
            <a:r>
              <a:rPr lang="en-US" dirty="0" smtClean="0">
                <a:solidFill>
                  <a:srgbClr val="002060"/>
                </a:solidFill>
              </a:rPr>
              <a:t>X</a:t>
            </a:r>
            <a:r>
              <a:rPr lang="fa-IR" dirty="0" smtClean="0">
                <a:solidFill>
                  <a:srgbClr val="002060"/>
                </a:solidFill>
              </a:rPr>
              <a:t> را برای معادله 1و2 بدست می آوریم</a:t>
            </a:r>
            <a:endParaRPr lang="fa-IR" dirty="0">
              <a:solidFill>
                <a:srgbClr val="002060"/>
              </a:solidFill>
            </a:endParaRPr>
          </a:p>
        </p:txBody>
      </p:sp>
      <p:sp>
        <p:nvSpPr>
          <p:cNvPr id="17" name="Slide Number Placeholder 3"/>
          <p:cNvSpPr txBox="1">
            <a:spLocks/>
          </p:cNvSpPr>
          <p:nvPr/>
        </p:nvSpPr>
        <p:spPr>
          <a:xfrm rot="19998307">
            <a:off x="7326387"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1300975" y="1988596"/>
            <a:ext cx="4057650" cy="3810000"/>
          </a:xfrm>
          <a:prstGeom prst="rect">
            <a:avLst/>
          </a:prstGeom>
          <a:noFill/>
          <a:ln w="9525">
            <a:noFill/>
            <a:miter lim="800000"/>
            <a:headEnd/>
            <a:tailEnd/>
          </a:ln>
          <a:effectLst/>
        </p:spPr>
      </p:pic>
      <p:cxnSp>
        <p:nvCxnSpPr>
          <p:cNvPr id="4" name="Straight Connector 3"/>
          <p:cNvCxnSpPr/>
          <p:nvPr/>
        </p:nvCxnSpPr>
        <p:spPr>
          <a:xfrm>
            <a:off x="1229537" y="4869902"/>
            <a:ext cx="1714512" cy="9286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rot="16200000" flipH="1">
            <a:off x="1050942" y="4334117"/>
            <a:ext cx="1643074" cy="128588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31391" y="5643578"/>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1</a:t>
            </a:r>
            <a:endParaRPr lang="fa-IR" sz="2000" dirty="0">
              <a:solidFill>
                <a:srgbClr val="C00000"/>
              </a:solidFill>
            </a:endParaRPr>
          </a:p>
        </p:txBody>
      </p:sp>
      <p:sp>
        <p:nvSpPr>
          <p:cNvPr id="7" name="Rectangle 6"/>
          <p:cNvSpPr/>
          <p:nvPr/>
        </p:nvSpPr>
        <p:spPr>
          <a:xfrm>
            <a:off x="943785" y="1714488"/>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2</a:t>
            </a:r>
            <a:endParaRPr lang="fa-IR" sz="2000" dirty="0">
              <a:solidFill>
                <a:srgbClr val="C00000"/>
              </a:solidFill>
            </a:endParaRPr>
          </a:p>
        </p:txBody>
      </p:sp>
      <p:sp>
        <p:nvSpPr>
          <p:cNvPr id="8" name="5-Point Star 7"/>
          <p:cNvSpPr/>
          <p:nvPr/>
        </p:nvSpPr>
        <p:spPr>
          <a:xfrm>
            <a:off x="2158231" y="5298530"/>
            <a:ext cx="142876" cy="142876"/>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p>
        </p:txBody>
      </p:sp>
      <p:sp>
        <p:nvSpPr>
          <p:cNvPr id="9" name="5-Point Star 8"/>
          <p:cNvSpPr/>
          <p:nvPr/>
        </p:nvSpPr>
        <p:spPr>
          <a:xfrm>
            <a:off x="1300975" y="4869902"/>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0" name="5-Point Star 9"/>
          <p:cNvSpPr/>
          <p:nvPr/>
        </p:nvSpPr>
        <p:spPr>
          <a:xfrm>
            <a:off x="1300975" y="5655720"/>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1" name="5-Point Star 10"/>
          <p:cNvSpPr/>
          <p:nvPr/>
        </p:nvSpPr>
        <p:spPr>
          <a:xfrm>
            <a:off x="2372545" y="5655720"/>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2" name="TextBox 11"/>
          <p:cNvSpPr txBox="1"/>
          <p:nvPr/>
        </p:nvSpPr>
        <p:spPr>
          <a:xfrm>
            <a:off x="1015223" y="478632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TextBox 12"/>
          <p:cNvSpPr txBox="1"/>
          <p:nvPr/>
        </p:nvSpPr>
        <p:spPr>
          <a:xfrm>
            <a:off x="1015223" y="5572140"/>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4" name="TextBox 13"/>
          <p:cNvSpPr txBox="1"/>
          <p:nvPr/>
        </p:nvSpPr>
        <p:spPr>
          <a:xfrm>
            <a:off x="2301107" y="577431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5" name="TextBox 14"/>
          <p:cNvSpPr txBox="1"/>
          <p:nvPr/>
        </p:nvSpPr>
        <p:spPr>
          <a:xfrm>
            <a:off x="2229669" y="505993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 name="TextBox 15"/>
          <p:cNvSpPr txBox="1"/>
          <p:nvPr/>
        </p:nvSpPr>
        <p:spPr>
          <a:xfrm>
            <a:off x="586627" y="4572008"/>
            <a:ext cx="785818" cy="369332"/>
          </a:xfrm>
          <a:prstGeom prst="rect">
            <a:avLst/>
          </a:prstGeom>
          <a:noFill/>
        </p:spPr>
        <p:txBody>
          <a:bodyPr wrap="square" rtlCol="1">
            <a:spAutoFit/>
          </a:bodyPr>
          <a:lstStyle/>
          <a:p>
            <a:pPr algn="l" rtl="0"/>
            <a:r>
              <a:rPr lang="en-US" dirty="0" smtClean="0"/>
              <a:t>[0,20]</a:t>
            </a:r>
            <a:endParaRPr lang="fa-IR" dirty="0"/>
          </a:p>
        </p:txBody>
      </p:sp>
      <p:sp>
        <p:nvSpPr>
          <p:cNvPr id="17" name="TextBox 16"/>
          <p:cNvSpPr txBox="1"/>
          <p:nvPr/>
        </p:nvSpPr>
        <p:spPr>
          <a:xfrm>
            <a:off x="800909" y="5845750"/>
            <a:ext cx="785818" cy="369332"/>
          </a:xfrm>
          <a:prstGeom prst="rect">
            <a:avLst/>
          </a:prstGeom>
          <a:noFill/>
        </p:spPr>
        <p:txBody>
          <a:bodyPr wrap="square" rtlCol="1">
            <a:spAutoFit/>
          </a:bodyPr>
          <a:lstStyle/>
          <a:p>
            <a:pPr algn="l" rtl="0"/>
            <a:r>
              <a:rPr lang="en-US" dirty="0" smtClean="0"/>
              <a:t>[0,0]</a:t>
            </a:r>
            <a:endParaRPr lang="fa-IR" dirty="0"/>
          </a:p>
        </p:txBody>
      </p:sp>
      <p:sp>
        <p:nvSpPr>
          <p:cNvPr id="18" name="TextBox 17"/>
          <p:cNvSpPr txBox="1"/>
          <p:nvPr/>
        </p:nvSpPr>
        <p:spPr>
          <a:xfrm>
            <a:off x="2428860" y="4786322"/>
            <a:ext cx="785818" cy="369332"/>
          </a:xfrm>
          <a:prstGeom prst="rect">
            <a:avLst/>
          </a:prstGeom>
          <a:noFill/>
        </p:spPr>
        <p:txBody>
          <a:bodyPr wrap="square" rtlCol="1">
            <a:spAutoFit/>
          </a:bodyPr>
          <a:lstStyle/>
          <a:p>
            <a:pPr algn="l" rtl="0"/>
            <a:r>
              <a:rPr lang="en-US" dirty="0" smtClean="0"/>
              <a:t>[24,8]</a:t>
            </a:r>
            <a:endParaRPr lang="fa-IR" dirty="0"/>
          </a:p>
        </p:txBody>
      </p:sp>
      <p:sp>
        <p:nvSpPr>
          <p:cNvPr id="19" name="AutoShape 2" descr="Wide upward diagonal"/>
          <p:cNvSpPr>
            <a:spLocks noChangeArrowheads="1"/>
          </p:cNvSpPr>
          <p:nvPr/>
        </p:nvSpPr>
        <p:spPr bwMode="auto">
          <a:xfrm>
            <a:off x="1429570" y="5000636"/>
            <a:ext cx="942975" cy="642942"/>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20" name="TextBox 19"/>
          <p:cNvSpPr txBox="1"/>
          <p:nvPr/>
        </p:nvSpPr>
        <p:spPr>
          <a:xfrm>
            <a:off x="4214810" y="1714488"/>
            <a:ext cx="4143404"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fa-IR" dirty="0" smtClean="0">
                <a:solidFill>
                  <a:srgbClr val="002060"/>
                </a:solidFill>
              </a:rPr>
              <a:t>نقاط بدست آمده در اسلاید قبل  را رسم می کنیم </a:t>
            </a:r>
            <a:endParaRPr lang="fa-IR" dirty="0">
              <a:solidFill>
                <a:srgbClr val="002060"/>
              </a:solidFill>
            </a:endParaRPr>
          </a:p>
        </p:txBody>
      </p:sp>
      <p:sp>
        <p:nvSpPr>
          <p:cNvPr id="21" name="TextBox 20"/>
          <p:cNvSpPr txBox="1"/>
          <p:nvPr/>
        </p:nvSpPr>
        <p:spPr>
          <a:xfrm>
            <a:off x="2071670" y="6072206"/>
            <a:ext cx="785818" cy="369332"/>
          </a:xfrm>
          <a:prstGeom prst="rect">
            <a:avLst/>
          </a:prstGeom>
          <a:noFill/>
        </p:spPr>
        <p:txBody>
          <a:bodyPr wrap="square" rtlCol="1">
            <a:spAutoFit/>
          </a:bodyPr>
          <a:lstStyle/>
          <a:p>
            <a:pPr algn="l" rtl="0"/>
            <a:r>
              <a:rPr lang="en-US" dirty="0" smtClean="0"/>
              <a:t>[30,0]</a:t>
            </a:r>
            <a:endParaRPr lang="fa-IR" dirty="0"/>
          </a:p>
        </p:txBody>
      </p:sp>
      <p:sp>
        <p:nvSpPr>
          <p:cNvPr id="22" name="TextBox 21"/>
          <p:cNvSpPr txBox="1"/>
          <p:nvPr/>
        </p:nvSpPr>
        <p:spPr>
          <a:xfrm>
            <a:off x="4214810" y="2357430"/>
            <a:ext cx="4143404"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fa-IR" dirty="0" smtClean="0">
                <a:solidFill>
                  <a:srgbClr val="002060"/>
                </a:solidFill>
              </a:rPr>
              <a:t>در اسلاید بعد نقاط گوشه ای بهینه را در تابع هدف قرار می دهیم تا به نقطه بهینه برسیم</a:t>
            </a:r>
            <a:endParaRPr lang="fa-IR" dirty="0">
              <a:solidFill>
                <a:srgbClr val="002060"/>
              </a:solidFill>
            </a:endParaRPr>
          </a:p>
        </p:txBody>
      </p:sp>
      <p:sp>
        <p:nvSpPr>
          <p:cNvPr id="23" name="Slide Number Placeholder 3"/>
          <p:cNvSpPr txBox="1">
            <a:spLocks/>
          </p:cNvSpPr>
          <p:nvPr/>
        </p:nvSpPr>
        <p:spPr>
          <a:xfrm rot="19998307">
            <a:off x="7326387"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wcom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43</a:t>
            </a:fld>
            <a:endParaRPr lang="fa-IR"/>
          </a:p>
        </p:txBody>
      </p:sp>
      <p:grpSp>
        <p:nvGrpSpPr>
          <p:cNvPr id="3" name="Group 2"/>
          <p:cNvGrpSpPr/>
          <p:nvPr/>
        </p:nvGrpSpPr>
        <p:grpSpPr>
          <a:xfrm>
            <a:off x="214282" y="714356"/>
            <a:ext cx="1428760" cy="785818"/>
            <a:chOff x="214282" y="714356"/>
            <a:chExt cx="1428760" cy="785818"/>
          </a:xfrm>
        </p:grpSpPr>
        <p:sp>
          <p:nvSpPr>
            <p:cNvPr id="4" name="Left Brace 3"/>
            <p:cNvSpPr/>
            <p:nvPr/>
          </p:nvSpPr>
          <p:spPr>
            <a:xfrm>
              <a:off x="571472" y="714356"/>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5" name="Rectangle 4"/>
            <p:cNvSpPr/>
            <p:nvPr/>
          </p:nvSpPr>
          <p:spPr>
            <a:xfrm>
              <a:off x="527494" y="714356"/>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6" name="Rectangle 5"/>
            <p:cNvSpPr/>
            <p:nvPr/>
          </p:nvSpPr>
          <p:spPr>
            <a:xfrm>
              <a:off x="527494" y="1071546"/>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20</a:t>
              </a:r>
              <a:endParaRPr lang="en-US" baseline="-30000" dirty="0" smtClean="0">
                <a:latin typeface="Times New Roman" pitchFamily="18" charset="0"/>
                <a:ea typeface="Calibri" pitchFamily="34" charset="0"/>
                <a:cs typeface="Times New Roman" pitchFamily="18" charset="0"/>
              </a:endParaRPr>
            </a:p>
          </p:txBody>
        </p:sp>
        <p:sp>
          <p:nvSpPr>
            <p:cNvPr id="7" name="TextBox 6"/>
            <p:cNvSpPr txBox="1"/>
            <p:nvPr/>
          </p:nvSpPr>
          <p:spPr>
            <a:xfrm>
              <a:off x="214282" y="928670"/>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8" name="Group 7"/>
          <p:cNvGrpSpPr/>
          <p:nvPr/>
        </p:nvGrpSpPr>
        <p:grpSpPr>
          <a:xfrm>
            <a:off x="214282" y="2071678"/>
            <a:ext cx="1428760" cy="785818"/>
            <a:chOff x="214282" y="2000240"/>
            <a:chExt cx="1428760" cy="785818"/>
          </a:xfrm>
        </p:grpSpPr>
        <p:sp>
          <p:nvSpPr>
            <p:cNvPr id="9" name="Left Brace 8"/>
            <p:cNvSpPr/>
            <p:nvPr/>
          </p:nvSpPr>
          <p:spPr>
            <a:xfrm>
              <a:off x="571472" y="2000240"/>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0" name="Rectangle 9"/>
            <p:cNvSpPr/>
            <p:nvPr/>
          </p:nvSpPr>
          <p:spPr>
            <a:xfrm>
              <a:off x="527494" y="200024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11" name="Rectangle 10"/>
            <p:cNvSpPr/>
            <p:nvPr/>
          </p:nvSpPr>
          <p:spPr>
            <a:xfrm>
              <a:off x="527494" y="235743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12" name="TextBox 11"/>
            <p:cNvSpPr txBox="1"/>
            <p:nvPr/>
          </p:nvSpPr>
          <p:spPr>
            <a:xfrm>
              <a:off x="214282" y="2202412"/>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13" name="Group 12"/>
          <p:cNvGrpSpPr/>
          <p:nvPr/>
        </p:nvGrpSpPr>
        <p:grpSpPr>
          <a:xfrm>
            <a:off x="214282" y="3429000"/>
            <a:ext cx="1357322" cy="785818"/>
            <a:chOff x="285720" y="3286124"/>
            <a:chExt cx="1357322" cy="785818"/>
          </a:xfrm>
        </p:grpSpPr>
        <p:sp>
          <p:nvSpPr>
            <p:cNvPr id="14" name="Left Brace 13"/>
            <p:cNvSpPr/>
            <p:nvPr/>
          </p:nvSpPr>
          <p:spPr>
            <a:xfrm>
              <a:off x="571472" y="3286124"/>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5" name="Rectangle 14"/>
            <p:cNvSpPr/>
            <p:nvPr/>
          </p:nvSpPr>
          <p:spPr>
            <a:xfrm>
              <a:off x="527494" y="328612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30</a:t>
              </a:r>
              <a:endParaRPr lang="en-US" baseline="-30000" dirty="0" smtClean="0">
                <a:latin typeface="Times New Roman" pitchFamily="18" charset="0"/>
                <a:ea typeface="Calibri" pitchFamily="34" charset="0"/>
                <a:cs typeface="Times New Roman" pitchFamily="18" charset="0"/>
              </a:endParaRPr>
            </a:p>
          </p:txBody>
        </p:sp>
        <p:sp>
          <p:nvSpPr>
            <p:cNvPr id="16" name="Rectangle 15"/>
            <p:cNvSpPr/>
            <p:nvPr/>
          </p:nvSpPr>
          <p:spPr>
            <a:xfrm>
              <a:off x="527494" y="364331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0</a:t>
              </a:r>
              <a:endParaRPr lang="en-US" baseline="-30000" dirty="0" smtClean="0">
                <a:latin typeface="Times New Roman" pitchFamily="18" charset="0"/>
                <a:ea typeface="Calibri" pitchFamily="34" charset="0"/>
                <a:cs typeface="Times New Roman" pitchFamily="18" charset="0"/>
              </a:endParaRPr>
            </a:p>
          </p:txBody>
        </p:sp>
        <p:sp>
          <p:nvSpPr>
            <p:cNvPr id="17" name="TextBox 16"/>
            <p:cNvSpPr txBox="1"/>
            <p:nvPr/>
          </p:nvSpPr>
          <p:spPr>
            <a:xfrm>
              <a:off x="285720" y="3500438"/>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18" name="Group 17"/>
          <p:cNvGrpSpPr/>
          <p:nvPr/>
        </p:nvGrpSpPr>
        <p:grpSpPr>
          <a:xfrm>
            <a:off x="214282" y="4786322"/>
            <a:ext cx="1357322" cy="785818"/>
            <a:chOff x="258260" y="4786322"/>
            <a:chExt cx="1357322" cy="785818"/>
          </a:xfrm>
        </p:grpSpPr>
        <p:sp>
          <p:nvSpPr>
            <p:cNvPr id="19" name="Left Brace 18"/>
            <p:cNvSpPr/>
            <p:nvPr/>
          </p:nvSpPr>
          <p:spPr>
            <a:xfrm>
              <a:off x="544012" y="4786322"/>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20" name="Rectangle 19"/>
            <p:cNvSpPr/>
            <p:nvPr/>
          </p:nvSpPr>
          <p:spPr>
            <a:xfrm>
              <a:off x="500034" y="478632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24</a:t>
              </a:r>
              <a:endParaRPr lang="en-US" baseline="-30000" dirty="0" smtClean="0">
                <a:latin typeface="Times New Roman" pitchFamily="18" charset="0"/>
                <a:ea typeface="Calibri" pitchFamily="34" charset="0"/>
                <a:cs typeface="Times New Roman" pitchFamily="18" charset="0"/>
              </a:endParaRPr>
            </a:p>
          </p:txBody>
        </p:sp>
        <p:sp>
          <p:nvSpPr>
            <p:cNvPr id="21" name="Rectangle 20"/>
            <p:cNvSpPr/>
            <p:nvPr/>
          </p:nvSpPr>
          <p:spPr>
            <a:xfrm>
              <a:off x="500034" y="514351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8</a:t>
              </a:r>
              <a:endParaRPr lang="en-US" baseline="-30000" dirty="0" smtClean="0">
                <a:latin typeface="Times New Roman" pitchFamily="18" charset="0"/>
                <a:ea typeface="Calibri" pitchFamily="34" charset="0"/>
                <a:cs typeface="Times New Roman" pitchFamily="18" charset="0"/>
              </a:endParaRPr>
            </a:p>
          </p:txBody>
        </p:sp>
        <p:sp>
          <p:nvSpPr>
            <p:cNvPr id="22" name="TextBox 21"/>
            <p:cNvSpPr txBox="1"/>
            <p:nvPr/>
          </p:nvSpPr>
          <p:spPr>
            <a:xfrm>
              <a:off x="258260" y="5000636"/>
              <a:ext cx="428628" cy="369332"/>
            </a:xfrm>
            <a:prstGeom prst="rect">
              <a:avLst/>
            </a:prstGeom>
            <a:noFill/>
          </p:spPr>
          <p:txBody>
            <a:bodyPr wrap="square" rtlCol="1">
              <a:spAutoFit/>
            </a:bodyPr>
            <a:lstStyle/>
            <a:p>
              <a:pPr algn="l" rtl="0"/>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
              </a:r>
              <a:endParaRPr lang="fa-IR"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23" name="Rectangle 22"/>
          <p:cNvSpPr/>
          <p:nvPr/>
        </p:nvSpPr>
        <p:spPr>
          <a:xfrm>
            <a:off x="6931535" y="1285860"/>
            <a:ext cx="2178802"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 = 40x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+ 30</a:t>
            </a:r>
            <a:r>
              <a:rPr lang="en-US" sz="1200" dirty="0" smtClean="0">
                <a:latin typeface="Times New Roman" pitchFamily="18" charset="0"/>
                <a:ea typeface="Calibri" pitchFamily="34" charset="0"/>
                <a:cs typeface="Times New Roman" pitchFamily="18" charset="0"/>
              </a:rPr>
              <a:t>x</a:t>
            </a:r>
            <a:r>
              <a:rPr lang="en-US" sz="1200"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en-US" dirty="0" smtClean="0">
              <a:latin typeface="Arial" pitchFamily="34" charset="0"/>
              <a:cs typeface="Arial" pitchFamily="34" charset="0"/>
            </a:endParaRPr>
          </a:p>
        </p:txBody>
      </p:sp>
      <p:sp>
        <p:nvSpPr>
          <p:cNvPr id="24" name="TextBox 23"/>
          <p:cNvSpPr txBox="1"/>
          <p:nvPr/>
        </p:nvSpPr>
        <p:spPr>
          <a:xfrm>
            <a:off x="7643834" y="214290"/>
            <a:ext cx="1071570" cy="400110"/>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fa-IR" sz="2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تابع هدف</a:t>
            </a:r>
            <a:endParaRPr lang="fa-IR" sz="2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25" name="Down Arrow 24"/>
          <p:cNvSpPr/>
          <p:nvPr/>
        </p:nvSpPr>
        <p:spPr>
          <a:xfrm>
            <a:off x="8001024" y="642918"/>
            <a:ext cx="285752" cy="571504"/>
          </a:xfrm>
          <a:prstGeom prst="down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p>
        </p:txBody>
      </p:sp>
      <p:sp>
        <p:nvSpPr>
          <p:cNvPr id="26" name="Rectangle 25"/>
          <p:cNvSpPr/>
          <p:nvPr/>
        </p:nvSpPr>
        <p:spPr>
          <a:xfrm>
            <a:off x="2143108" y="857232"/>
            <a:ext cx="2194832"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40(0) + 30(20) = 600 </a:t>
            </a:r>
            <a:endParaRPr lang="en-US" dirty="0" smtClean="0">
              <a:latin typeface="Arial" pitchFamily="34" charset="0"/>
              <a:cs typeface="Arial" pitchFamily="34" charset="0"/>
            </a:endParaRPr>
          </a:p>
        </p:txBody>
      </p:sp>
      <p:sp>
        <p:nvSpPr>
          <p:cNvPr id="27" name="Right Arrow 26"/>
          <p:cNvSpPr/>
          <p:nvPr/>
        </p:nvSpPr>
        <p:spPr>
          <a:xfrm>
            <a:off x="1571604" y="928670"/>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28" name="Rectangle 27"/>
          <p:cNvSpPr/>
          <p:nvPr/>
        </p:nvSpPr>
        <p:spPr>
          <a:xfrm>
            <a:off x="2143108" y="2285992"/>
            <a:ext cx="1848583"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40(0) + 30(0) = 0 </a:t>
            </a:r>
            <a:endParaRPr lang="en-US" dirty="0" smtClean="0">
              <a:latin typeface="Arial" pitchFamily="34" charset="0"/>
              <a:cs typeface="Arial" pitchFamily="34" charset="0"/>
            </a:endParaRPr>
          </a:p>
        </p:txBody>
      </p:sp>
      <p:sp>
        <p:nvSpPr>
          <p:cNvPr id="29" name="Right Arrow 28"/>
          <p:cNvSpPr/>
          <p:nvPr/>
        </p:nvSpPr>
        <p:spPr>
          <a:xfrm>
            <a:off x="1571604" y="2357430"/>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0" name="Rectangle 29"/>
          <p:cNvSpPr/>
          <p:nvPr/>
        </p:nvSpPr>
        <p:spPr>
          <a:xfrm>
            <a:off x="2143108" y="3643314"/>
            <a:ext cx="2310248"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40(30) + 30(0) = 1200 </a:t>
            </a:r>
            <a:endParaRPr lang="en-US" dirty="0" smtClean="0">
              <a:latin typeface="Arial" pitchFamily="34" charset="0"/>
              <a:cs typeface="Arial" pitchFamily="34" charset="0"/>
            </a:endParaRPr>
          </a:p>
        </p:txBody>
      </p:sp>
      <p:sp>
        <p:nvSpPr>
          <p:cNvPr id="31" name="Right Arrow 30"/>
          <p:cNvSpPr/>
          <p:nvPr/>
        </p:nvSpPr>
        <p:spPr>
          <a:xfrm>
            <a:off x="1571604" y="3714752"/>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2" name="Rectangle 31"/>
          <p:cNvSpPr/>
          <p:nvPr/>
        </p:nvSpPr>
        <p:spPr>
          <a:xfrm>
            <a:off x="2143108" y="5000636"/>
            <a:ext cx="2310248"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40(24) + 30(8) = 1200 </a:t>
            </a:r>
            <a:endParaRPr lang="en-US" dirty="0" smtClean="0">
              <a:latin typeface="Arial" pitchFamily="34" charset="0"/>
              <a:cs typeface="Arial" pitchFamily="34" charset="0"/>
            </a:endParaRPr>
          </a:p>
        </p:txBody>
      </p:sp>
      <p:sp>
        <p:nvSpPr>
          <p:cNvPr id="33" name="Right Arrow 32"/>
          <p:cNvSpPr/>
          <p:nvPr/>
        </p:nvSpPr>
        <p:spPr>
          <a:xfrm>
            <a:off x="1571604" y="5072074"/>
            <a:ext cx="428628" cy="142876"/>
          </a:xfrm>
          <a:prstGeom prst="righ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35" name="Rectangle 34"/>
          <p:cNvSpPr/>
          <p:nvPr/>
        </p:nvSpPr>
        <p:spPr>
          <a:xfrm>
            <a:off x="3786182" y="4929198"/>
            <a:ext cx="571504" cy="50006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7" name="TextBox 36"/>
          <p:cNvSpPr txBox="1"/>
          <p:nvPr/>
        </p:nvSpPr>
        <p:spPr>
          <a:xfrm>
            <a:off x="2071670" y="5857892"/>
            <a:ext cx="6858048" cy="646331"/>
          </a:xfrm>
          <a:prstGeom prst="rect">
            <a:avLst/>
          </a:prstGeom>
          <a:noFill/>
        </p:spPr>
        <p:txBody>
          <a:bodyPr wrap="square" rtlCol="1">
            <a:spAutoFit/>
          </a:bodyPr>
          <a:lstStyle/>
          <a:p>
            <a:pPr algn="ct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همانطور که مشاهده می نمایید در این مسئله به دو نقطه مساوی دست پیدا کردیم پس دو نقطه بهینه داریم بنابراین جواب بهینه چند گانه است</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8" name="Rectangle 37"/>
          <p:cNvSpPr/>
          <p:nvPr/>
        </p:nvSpPr>
        <p:spPr>
          <a:xfrm>
            <a:off x="3786182" y="3571876"/>
            <a:ext cx="571504" cy="50006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9" name="Slide Number Placeholder 3"/>
          <p:cNvSpPr txBox="1">
            <a:spLocks/>
          </p:cNvSpPr>
          <p:nvPr/>
        </p:nvSpPr>
        <p:spPr>
          <a:xfrm rot="19998307">
            <a:off x="7326387"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44</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فاقد ناحیه موجه</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Slide Number Placeholder 3"/>
          <p:cNvSpPr txBox="1">
            <a:spLocks/>
          </p:cNvSpPr>
          <p:nvPr/>
        </p:nvSpPr>
        <p:spPr>
          <a:xfrm rot="19998307">
            <a:off x="7326388" y="624624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45</a:t>
            </a:fld>
            <a:endParaRPr lang="fa-IR"/>
          </a:p>
        </p:txBody>
      </p:sp>
      <p:sp>
        <p:nvSpPr>
          <p:cNvPr id="3" name="Rectangle 2"/>
          <p:cNvSpPr/>
          <p:nvPr/>
        </p:nvSpPr>
        <p:spPr>
          <a:xfrm>
            <a:off x="2301889" y="428604"/>
            <a:ext cx="6377067" cy="369332"/>
          </a:xfrm>
          <a:prstGeom prst="rect">
            <a:avLst/>
          </a:prstGeom>
        </p:spPr>
        <p:txBody>
          <a:bodyPr wrap="none">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فاقد ناحیه موجه : </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هرگاه نتوانیم منطقه موجه مشترک برای تمام محدودیت ها بیابیم</a:t>
            </a:r>
            <a:endParaRPr lang="fa-IR" dirty="0"/>
          </a:p>
        </p:txBody>
      </p:sp>
      <p:sp>
        <p:nvSpPr>
          <p:cNvPr id="4" name="Rectangle 3"/>
          <p:cNvSpPr/>
          <p:nvPr/>
        </p:nvSpPr>
        <p:spPr>
          <a:xfrm>
            <a:off x="648926" y="2214554"/>
            <a:ext cx="2012089"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 = 5x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+ 3x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en-US" dirty="0" smtClean="0">
              <a:latin typeface="Arial" pitchFamily="34" charset="0"/>
              <a:cs typeface="Arial" pitchFamily="34" charset="0"/>
            </a:endParaRPr>
          </a:p>
        </p:txBody>
      </p:sp>
      <p:sp>
        <p:nvSpPr>
          <p:cNvPr id="5" name="TextBox 4"/>
          <p:cNvSpPr txBox="1"/>
          <p:nvPr/>
        </p:nvSpPr>
        <p:spPr>
          <a:xfrm>
            <a:off x="506082" y="2846768"/>
            <a:ext cx="500034" cy="369332"/>
          </a:xfrm>
          <a:prstGeom prst="rect">
            <a:avLst/>
          </a:prstGeom>
          <a:noFill/>
        </p:spPr>
        <p:txBody>
          <a:bodyPr wrap="square" rtlCol="1">
            <a:spAutoFit/>
          </a:bodyPr>
          <a:lstStyle/>
          <a:p>
            <a:r>
              <a:rPr lang="en-US" dirty="0" err="1" smtClean="0"/>
              <a:t>s.t</a:t>
            </a:r>
            <a:r>
              <a:rPr lang="en-US" dirty="0" smtClean="0"/>
              <a:t>:</a:t>
            </a:r>
            <a:endParaRPr lang="fa-IR" dirty="0"/>
          </a:p>
        </p:txBody>
      </p:sp>
      <p:sp>
        <p:nvSpPr>
          <p:cNvPr id="6" name="TextBox 5"/>
          <p:cNvSpPr txBox="1"/>
          <p:nvPr/>
        </p:nvSpPr>
        <p:spPr>
          <a:xfrm>
            <a:off x="7072330" y="1345156"/>
            <a:ext cx="1643074" cy="369332"/>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مثال )</a:t>
            </a:r>
            <a:endParaRPr lang="fa-IR"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Rectangle 1"/>
          <p:cNvSpPr>
            <a:spLocks noChangeArrowheads="1"/>
          </p:cNvSpPr>
          <p:nvPr/>
        </p:nvSpPr>
        <p:spPr bwMode="auto">
          <a:xfrm>
            <a:off x="648926" y="3430414"/>
            <a:ext cx="1785950" cy="2123658"/>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4x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+ 2x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8</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lvl="0" algn="l" rtl="0" eaLnBrk="0" fontAlgn="base" hangingPunct="0">
              <a:spcBef>
                <a:spcPct val="0"/>
              </a:spcBef>
              <a:spcAft>
                <a:spcPct val="0"/>
              </a:spcAf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a:t>
            </a:r>
            <a:r>
              <a:rPr kumimoji="0" lang="en-US" sz="1800" i="0" u="none" strike="noStrike" normalizeH="0" baseline="0" dirty="0" smtClean="0">
                <a:latin typeface="Times New Roman" pitchFamily="18" charset="0"/>
                <a:ea typeface="Calibri" pitchFamily="34" charset="0"/>
                <a:cs typeface="Times New Roman" pitchFamily="18" charset="0"/>
              </a:rPr>
              <a:t>4</a:t>
            </a: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i="0" u="none" strike="noStrike" normalizeH="0" baseline="0" dirty="0" smtClean="0">
              <a:latin typeface="Arial" pitchFamily="34" charset="0"/>
              <a:cs typeface="Arial" pitchFamily="34" charset="0"/>
            </a:endParaRPr>
          </a:p>
          <a:p>
            <a:pPr algn="l"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 6</a:t>
            </a:r>
            <a:endParaRPr lang="en-US" sz="6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0</a:t>
            </a:r>
            <a:endParaRPr kumimoji="0" lang="en-US" sz="1800" i="0" u="none" strike="noStrike" normalizeH="0" baseline="0" dirty="0" smtClean="0">
              <a:latin typeface="Arial" pitchFamily="34" charset="0"/>
              <a:cs typeface="Arial" pitchFamily="34" charset="0"/>
            </a:endParaRPr>
          </a:p>
        </p:txBody>
      </p:sp>
      <p:sp>
        <p:nvSpPr>
          <p:cNvPr id="8" name="TextBox 7"/>
          <p:cNvSpPr txBox="1"/>
          <p:nvPr/>
        </p:nvSpPr>
        <p:spPr>
          <a:xfrm>
            <a:off x="3571868" y="5343048"/>
            <a:ext cx="4857784" cy="872034"/>
          </a:xfrm>
          <a:prstGeom prst="rect">
            <a:avLst/>
          </a:prstGeom>
          <a:noFill/>
        </p:spPr>
        <p:txBody>
          <a:bodyPr wrap="square" rtlCol="1">
            <a:spAutoFit/>
          </a:bodyPr>
          <a:lstStyle/>
          <a:p>
            <a:pPr>
              <a:lnSpc>
                <a:spcPct val="150000"/>
              </a:lnSpc>
            </a:pPr>
            <a:r>
              <a:rPr lang="fa-IR" dirty="0" smtClean="0">
                <a:solidFill>
                  <a:srgbClr val="002060"/>
                </a:solidFill>
              </a:rPr>
              <a:t>بر اساس تابع هدف و محدودیت های داده شده می خواهیم بدانیم این مسئله جزء کدام حالت از حالتهای خاص نقطه بهینه است</a:t>
            </a:r>
            <a:endParaRPr lang="fa-IR" dirty="0">
              <a:solidFill>
                <a:srgbClr val="002060"/>
              </a:solidFill>
            </a:endParaRPr>
          </a:p>
        </p:txBody>
      </p:sp>
      <p:sp>
        <p:nvSpPr>
          <p:cNvPr id="9" name="Slide Number Placeholder 3"/>
          <p:cNvSpPr txBox="1">
            <a:spLocks/>
          </p:cNvSpPr>
          <p:nvPr/>
        </p:nvSpPr>
        <p:spPr>
          <a:xfrm rot="19998307">
            <a:off x="7326388" y="624624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46</a:t>
            </a:fld>
            <a:endParaRPr lang="fa-IR"/>
          </a:p>
        </p:txBody>
      </p:sp>
      <p:sp>
        <p:nvSpPr>
          <p:cNvPr id="3" name="Rectangle 2"/>
          <p:cNvSpPr/>
          <p:nvPr/>
        </p:nvSpPr>
        <p:spPr>
          <a:xfrm>
            <a:off x="3786182" y="2118832"/>
            <a:ext cx="737702"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4</a:t>
            </a:r>
            <a:endParaRPr lang="en-US" sz="600" dirty="0" smtClean="0">
              <a:latin typeface="Arial" pitchFamily="34" charset="0"/>
              <a:cs typeface="Arial" pitchFamily="34" charset="0"/>
            </a:endParaRPr>
          </a:p>
        </p:txBody>
      </p:sp>
      <p:sp>
        <p:nvSpPr>
          <p:cNvPr id="4" name="Rectangle 3"/>
          <p:cNvSpPr/>
          <p:nvPr/>
        </p:nvSpPr>
        <p:spPr>
          <a:xfrm>
            <a:off x="3357554" y="2767845"/>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4</a:t>
            </a:r>
            <a:r>
              <a:rPr lang="en-US" dirty="0" smtClean="0">
                <a:latin typeface="Times New Roman" pitchFamily="18" charset="0"/>
                <a:ea typeface="Calibri" pitchFamily="34" charset="0"/>
                <a:cs typeface="Times New Roman" pitchFamily="18" charset="0"/>
              </a:rPr>
              <a:t>) = 4</a:t>
            </a:r>
          </a:p>
        </p:txBody>
      </p:sp>
      <p:sp>
        <p:nvSpPr>
          <p:cNvPr id="6" name="Rectangle 5"/>
          <p:cNvSpPr/>
          <p:nvPr/>
        </p:nvSpPr>
        <p:spPr>
          <a:xfrm>
            <a:off x="357158" y="2118832"/>
            <a:ext cx="1521570"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+ 2x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8 </a:t>
            </a:r>
            <a:endParaRPr lang="en-US" sz="600" dirty="0" smtClean="0">
              <a:latin typeface="Arial" pitchFamily="34" charset="0"/>
              <a:cs typeface="Arial" pitchFamily="34" charset="0"/>
            </a:endParaRPr>
          </a:p>
        </p:txBody>
      </p:sp>
      <p:sp>
        <p:nvSpPr>
          <p:cNvPr id="7" name="Rectangle 6"/>
          <p:cNvSpPr/>
          <p:nvPr/>
        </p:nvSpPr>
        <p:spPr>
          <a:xfrm>
            <a:off x="357158" y="2767845"/>
            <a:ext cx="1675459"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+ 2(</a:t>
            </a:r>
            <a:r>
              <a:rPr lang="en-US" dirty="0" smtClean="0">
                <a:solidFill>
                  <a:srgbClr val="00B0F0"/>
                </a:solidFill>
                <a:latin typeface="Times New Roman" pitchFamily="18" charset="0"/>
                <a:ea typeface="Calibri" pitchFamily="34" charset="0"/>
                <a:cs typeface="Times New Roman" pitchFamily="18" charset="0"/>
              </a:rPr>
              <a:t>4</a:t>
            </a:r>
            <a:r>
              <a:rPr lang="en-US" dirty="0" smtClean="0">
                <a:latin typeface="Times New Roman" pitchFamily="18" charset="0"/>
                <a:ea typeface="Calibri" pitchFamily="34" charset="0"/>
                <a:cs typeface="Times New Roman" pitchFamily="18" charset="0"/>
              </a:rPr>
              <a:t>)  = 8 </a:t>
            </a:r>
            <a:endParaRPr lang="en-US" sz="600" dirty="0" smtClean="0">
              <a:latin typeface="Arial" pitchFamily="34" charset="0"/>
              <a:cs typeface="Arial" pitchFamily="34" charset="0"/>
            </a:endParaRPr>
          </a:p>
        </p:txBody>
      </p:sp>
      <p:sp>
        <p:nvSpPr>
          <p:cNvPr id="8" name="Rectangle 7"/>
          <p:cNvSpPr/>
          <p:nvPr/>
        </p:nvSpPr>
        <p:spPr>
          <a:xfrm>
            <a:off x="357158" y="3416858"/>
            <a:ext cx="1675459"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4(</a:t>
            </a:r>
            <a:r>
              <a:rPr lang="en-US" dirty="0" smtClean="0">
                <a:solidFill>
                  <a:srgbClr val="00B0F0"/>
                </a:solidFill>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+ 2(</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8 </a:t>
            </a:r>
            <a:endParaRPr lang="en-US" sz="600" dirty="0" smtClean="0">
              <a:latin typeface="Arial" pitchFamily="34" charset="0"/>
              <a:cs typeface="Arial" pitchFamily="34" charset="0"/>
            </a:endParaRPr>
          </a:p>
        </p:txBody>
      </p:sp>
      <p:cxnSp>
        <p:nvCxnSpPr>
          <p:cNvPr id="9" name="Straight Connector 8"/>
          <p:cNvCxnSpPr/>
          <p:nvPr/>
        </p:nvCxnSpPr>
        <p:spPr>
          <a:xfrm rot="5400000">
            <a:off x="1678761" y="2963859"/>
            <a:ext cx="2500330" cy="1588"/>
          </a:xfrm>
          <a:prstGeom prst="line">
            <a:avLst/>
          </a:prstGeom>
        </p:spPr>
        <p:style>
          <a:lnRef idx="2">
            <a:schemeClr val="dk1"/>
          </a:lnRef>
          <a:fillRef idx="0">
            <a:schemeClr val="dk1"/>
          </a:fillRef>
          <a:effectRef idx="1">
            <a:schemeClr val="dk1"/>
          </a:effectRef>
          <a:fontRef idx="minor">
            <a:schemeClr val="tx1"/>
          </a:fontRef>
        </p:style>
      </p:cxnSp>
      <p:sp>
        <p:nvSpPr>
          <p:cNvPr id="10" name="Left Brace 9"/>
          <p:cNvSpPr/>
          <p:nvPr/>
        </p:nvSpPr>
        <p:spPr>
          <a:xfrm>
            <a:off x="4044474"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1" name="Rectangle 10"/>
          <p:cNvSpPr/>
          <p:nvPr/>
        </p:nvSpPr>
        <p:spPr>
          <a:xfrm>
            <a:off x="4000496" y="477418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3" name="Left Brace 12"/>
          <p:cNvSpPr/>
          <p:nvPr/>
        </p:nvSpPr>
        <p:spPr>
          <a:xfrm>
            <a:off x="785786"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4" name="Rectangle 13"/>
          <p:cNvSpPr/>
          <p:nvPr/>
        </p:nvSpPr>
        <p:spPr>
          <a:xfrm>
            <a:off x="741808" y="457200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2</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5" name="Rectangle 14"/>
          <p:cNvSpPr/>
          <p:nvPr/>
        </p:nvSpPr>
        <p:spPr>
          <a:xfrm>
            <a:off x="741808" y="492919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6" name="TextBox 15"/>
          <p:cNvSpPr txBox="1"/>
          <p:nvPr/>
        </p:nvSpPr>
        <p:spPr>
          <a:xfrm>
            <a:off x="4857752" y="857232"/>
            <a:ext cx="385765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fa-IR" dirty="0" smtClean="0">
                <a:solidFill>
                  <a:srgbClr val="002060"/>
                </a:solidFill>
              </a:rPr>
              <a:t>نقاط </a:t>
            </a:r>
            <a:r>
              <a:rPr lang="en-US" dirty="0" smtClean="0">
                <a:solidFill>
                  <a:srgbClr val="002060"/>
                </a:solidFill>
              </a:rPr>
              <a:t>X</a:t>
            </a:r>
            <a:r>
              <a:rPr lang="fa-IR" dirty="0" smtClean="0">
                <a:solidFill>
                  <a:srgbClr val="002060"/>
                </a:solidFill>
              </a:rPr>
              <a:t> را برای معادله 1و 2و3 بدست می آوریم</a:t>
            </a:r>
            <a:endParaRPr lang="fa-IR" dirty="0">
              <a:solidFill>
                <a:srgbClr val="002060"/>
              </a:solidFill>
            </a:endParaRPr>
          </a:p>
        </p:txBody>
      </p:sp>
      <p:sp>
        <p:nvSpPr>
          <p:cNvPr id="17" name="Rectangle 16"/>
          <p:cNvSpPr/>
          <p:nvPr/>
        </p:nvSpPr>
        <p:spPr>
          <a:xfrm>
            <a:off x="6572264" y="2118832"/>
            <a:ext cx="795411"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6</a:t>
            </a:r>
            <a:endParaRPr lang="en-US" sz="600" dirty="0" smtClean="0">
              <a:latin typeface="Arial" pitchFamily="34" charset="0"/>
              <a:cs typeface="Arial" pitchFamily="34" charset="0"/>
            </a:endParaRPr>
          </a:p>
        </p:txBody>
      </p:sp>
      <p:sp>
        <p:nvSpPr>
          <p:cNvPr id="18" name="Rectangle 17"/>
          <p:cNvSpPr/>
          <p:nvPr/>
        </p:nvSpPr>
        <p:spPr>
          <a:xfrm>
            <a:off x="6143636" y="2767845"/>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6</a:t>
            </a:r>
            <a:r>
              <a:rPr lang="en-US" dirty="0" smtClean="0">
                <a:latin typeface="Times New Roman" pitchFamily="18" charset="0"/>
                <a:ea typeface="Calibri" pitchFamily="34" charset="0"/>
                <a:cs typeface="Times New Roman" pitchFamily="18" charset="0"/>
              </a:rPr>
              <a:t>)  = 6</a:t>
            </a:r>
          </a:p>
        </p:txBody>
      </p:sp>
      <p:cxnSp>
        <p:nvCxnSpPr>
          <p:cNvPr id="20" name="Straight Connector 19"/>
          <p:cNvCxnSpPr/>
          <p:nvPr/>
        </p:nvCxnSpPr>
        <p:spPr>
          <a:xfrm rot="5400000">
            <a:off x="4464843" y="2963859"/>
            <a:ext cx="2500330" cy="1588"/>
          </a:xfrm>
          <a:prstGeom prst="line">
            <a:avLst/>
          </a:prstGeom>
        </p:spPr>
        <p:style>
          <a:lnRef idx="2">
            <a:schemeClr val="dk1"/>
          </a:lnRef>
          <a:fillRef idx="0">
            <a:schemeClr val="dk1"/>
          </a:fillRef>
          <a:effectRef idx="1">
            <a:schemeClr val="dk1"/>
          </a:effectRef>
          <a:fontRef idx="minor">
            <a:schemeClr val="tx1"/>
          </a:fontRef>
        </p:style>
      </p:cxnSp>
      <p:sp>
        <p:nvSpPr>
          <p:cNvPr id="21" name="Left Brace 20"/>
          <p:cNvSpPr/>
          <p:nvPr/>
        </p:nvSpPr>
        <p:spPr>
          <a:xfrm>
            <a:off x="6830556"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rtl="0"/>
            <a:endParaRPr lang="fa-IR"/>
          </a:p>
        </p:txBody>
      </p:sp>
      <p:sp>
        <p:nvSpPr>
          <p:cNvPr id="23" name="Rectangle 22"/>
          <p:cNvSpPr/>
          <p:nvPr/>
        </p:nvSpPr>
        <p:spPr>
          <a:xfrm>
            <a:off x="6786578" y="478632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6</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22" name="Slide Number Placeholder 3"/>
          <p:cNvSpPr txBox="1">
            <a:spLocks/>
          </p:cNvSpPr>
          <p:nvPr/>
        </p:nvSpPr>
        <p:spPr>
          <a:xfrm rot="19998307">
            <a:off x="7326388" y="624624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47</a:t>
            </a:fld>
            <a:endParaRPr lang="fa-IR"/>
          </a:p>
        </p:txBody>
      </p:sp>
      <p:pic>
        <p:nvPicPr>
          <p:cNvPr id="3" name="Picture 2"/>
          <p:cNvPicPr>
            <a:picLocks noChangeAspect="1" noChangeArrowheads="1"/>
          </p:cNvPicPr>
          <p:nvPr/>
        </p:nvPicPr>
        <p:blipFill>
          <a:blip r:embed="rId2"/>
          <a:srcRect/>
          <a:stretch>
            <a:fillRect/>
          </a:stretch>
        </p:blipFill>
        <p:spPr bwMode="auto">
          <a:xfrm>
            <a:off x="1300975" y="1988596"/>
            <a:ext cx="4057650" cy="3810000"/>
          </a:xfrm>
          <a:prstGeom prst="rect">
            <a:avLst/>
          </a:prstGeom>
          <a:noFill/>
          <a:ln w="9525">
            <a:noFill/>
            <a:miter lim="800000"/>
            <a:headEnd/>
            <a:tailEnd/>
          </a:ln>
          <a:effectLst/>
        </p:spPr>
      </p:pic>
      <p:cxnSp>
        <p:nvCxnSpPr>
          <p:cNvPr id="4" name="Straight Connector 3"/>
          <p:cNvCxnSpPr/>
          <p:nvPr/>
        </p:nvCxnSpPr>
        <p:spPr>
          <a:xfrm rot="16200000" flipH="1">
            <a:off x="857224" y="4572008"/>
            <a:ext cx="1785950" cy="92869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031391" y="5643578"/>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1</a:t>
            </a:r>
            <a:endParaRPr lang="fa-IR" sz="2000" dirty="0">
              <a:solidFill>
                <a:srgbClr val="C00000"/>
              </a:solidFill>
            </a:endParaRPr>
          </a:p>
        </p:txBody>
      </p:sp>
      <p:sp>
        <p:nvSpPr>
          <p:cNvPr id="7" name="Rectangle 6"/>
          <p:cNvSpPr/>
          <p:nvPr/>
        </p:nvSpPr>
        <p:spPr>
          <a:xfrm>
            <a:off x="943785" y="1714488"/>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2</a:t>
            </a:r>
            <a:endParaRPr lang="fa-IR" sz="2000" dirty="0">
              <a:solidFill>
                <a:srgbClr val="C00000"/>
              </a:solidFill>
            </a:endParaRPr>
          </a:p>
        </p:txBody>
      </p:sp>
      <p:sp>
        <p:nvSpPr>
          <p:cNvPr id="20" name="TextBox 19"/>
          <p:cNvSpPr txBox="1"/>
          <p:nvPr/>
        </p:nvSpPr>
        <p:spPr>
          <a:xfrm>
            <a:off x="4643438" y="571480"/>
            <a:ext cx="41434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fa-IR" dirty="0" smtClean="0">
                <a:solidFill>
                  <a:srgbClr val="002060"/>
                </a:solidFill>
              </a:rPr>
              <a:t>نقاط بدست آمده در اسلاید قبل را رسم می کنیم </a:t>
            </a:r>
            <a:endParaRPr lang="fa-IR" dirty="0">
              <a:solidFill>
                <a:srgbClr val="002060"/>
              </a:solidFill>
            </a:endParaRPr>
          </a:p>
        </p:txBody>
      </p:sp>
      <p:sp>
        <p:nvSpPr>
          <p:cNvPr id="1026" name="AutoShape 2" descr="Wide upward diagonal"/>
          <p:cNvSpPr>
            <a:spLocks noChangeArrowheads="1"/>
          </p:cNvSpPr>
          <p:nvPr/>
        </p:nvSpPr>
        <p:spPr bwMode="auto">
          <a:xfrm>
            <a:off x="1428728" y="4524389"/>
            <a:ext cx="571504" cy="1119189"/>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027" name="Rectangle 3" descr="Wide upward diagonal"/>
          <p:cNvSpPr>
            <a:spLocks noChangeArrowheads="1"/>
          </p:cNvSpPr>
          <p:nvPr/>
        </p:nvSpPr>
        <p:spPr bwMode="auto">
          <a:xfrm>
            <a:off x="1428728" y="2571744"/>
            <a:ext cx="2143139" cy="1019175"/>
          </a:xfrm>
          <a:prstGeom prst="rect">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cxnSp>
        <p:nvCxnSpPr>
          <p:cNvPr id="25" name="Straight Connector 24"/>
          <p:cNvCxnSpPr/>
          <p:nvPr/>
        </p:nvCxnSpPr>
        <p:spPr>
          <a:xfrm rot="5400000">
            <a:off x="1285058" y="4429926"/>
            <a:ext cx="300198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35" name="Rectangle 3" descr="Wide upward diagonal"/>
          <p:cNvSpPr>
            <a:spLocks noChangeArrowheads="1"/>
          </p:cNvSpPr>
          <p:nvPr/>
        </p:nvSpPr>
        <p:spPr bwMode="auto">
          <a:xfrm>
            <a:off x="2857488" y="2571744"/>
            <a:ext cx="2500330" cy="3000396"/>
          </a:xfrm>
          <a:prstGeom prst="rect">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cxnSp>
        <p:nvCxnSpPr>
          <p:cNvPr id="37" name="Straight Arrow Connector 36"/>
          <p:cNvCxnSpPr/>
          <p:nvPr/>
        </p:nvCxnSpPr>
        <p:spPr>
          <a:xfrm rot="16200000" flipH="1">
            <a:off x="1428728" y="5643578"/>
            <a:ext cx="785818" cy="35719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9" name="Straight Arrow Connector 38"/>
          <p:cNvCxnSpPr/>
          <p:nvPr/>
        </p:nvCxnSpPr>
        <p:spPr>
          <a:xfrm rot="5400000" flipH="1" flipV="1">
            <a:off x="1857356" y="2143116"/>
            <a:ext cx="714380" cy="57150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1" name="Straight Arrow Connector 40"/>
          <p:cNvCxnSpPr/>
          <p:nvPr/>
        </p:nvCxnSpPr>
        <p:spPr>
          <a:xfrm>
            <a:off x="4714876" y="4000504"/>
            <a:ext cx="1428760" cy="21431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2" name="TextBox 41"/>
          <p:cNvSpPr txBox="1"/>
          <p:nvPr/>
        </p:nvSpPr>
        <p:spPr>
          <a:xfrm>
            <a:off x="1571604" y="6286520"/>
            <a:ext cx="1643074"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dirty="0" smtClean="0">
                <a:solidFill>
                  <a:srgbClr val="002060"/>
                </a:solidFill>
              </a:rPr>
              <a:t>ناحیه معادله اول</a:t>
            </a:r>
            <a:endParaRPr lang="fa-IR" dirty="0">
              <a:solidFill>
                <a:srgbClr val="002060"/>
              </a:solidFill>
            </a:endParaRPr>
          </a:p>
        </p:txBody>
      </p:sp>
      <p:sp>
        <p:nvSpPr>
          <p:cNvPr id="43" name="TextBox 42"/>
          <p:cNvSpPr txBox="1"/>
          <p:nvPr/>
        </p:nvSpPr>
        <p:spPr>
          <a:xfrm>
            <a:off x="1928794" y="1630908"/>
            <a:ext cx="1500198"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dirty="0" smtClean="0">
                <a:solidFill>
                  <a:srgbClr val="002060"/>
                </a:solidFill>
              </a:rPr>
              <a:t>ناحیه معادله سوم</a:t>
            </a:r>
            <a:endParaRPr lang="fa-IR" dirty="0">
              <a:solidFill>
                <a:srgbClr val="002060"/>
              </a:solidFill>
            </a:endParaRPr>
          </a:p>
        </p:txBody>
      </p:sp>
      <p:sp>
        <p:nvSpPr>
          <p:cNvPr id="44" name="TextBox 43"/>
          <p:cNvSpPr txBox="1"/>
          <p:nvPr/>
        </p:nvSpPr>
        <p:spPr>
          <a:xfrm>
            <a:off x="5643570" y="4357694"/>
            <a:ext cx="1714512"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dirty="0" smtClean="0">
                <a:solidFill>
                  <a:srgbClr val="002060"/>
                </a:solidFill>
              </a:rPr>
              <a:t>ناحیه معادله دوم</a:t>
            </a:r>
            <a:endParaRPr lang="fa-IR" dirty="0">
              <a:solidFill>
                <a:srgbClr val="002060"/>
              </a:solidFill>
            </a:endParaRPr>
          </a:p>
        </p:txBody>
      </p:sp>
      <p:cxnSp>
        <p:nvCxnSpPr>
          <p:cNvPr id="5" name="Straight Connector 4"/>
          <p:cNvCxnSpPr/>
          <p:nvPr/>
        </p:nvCxnSpPr>
        <p:spPr>
          <a:xfrm>
            <a:off x="1214414" y="3643314"/>
            <a:ext cx="235745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500694" y="1714488"/>
            <a:ext cx="3429024" cy="923330"/>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wrap="square" rtlCol="1">
            <a:spAutoFit/>
          </a:bodyPr>
          <a:lstStyle/>
          <a:p>
            <a:pPr algn="ct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اگرچه ناحیه دوم و سوم دارای نقاط مشترکی هستند اما از آنجایی که با ناحیه اول نقطه مشترکی ندارند مسئله جواب ندارد</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2" name="Slide Number Placeholder 3"/>
          <p:cNvSpPr txBox="1">
            <a:spLocks/>
          </p:cNvSpPr>
          <p:nvPr/>
        </p:nvSpPr>
        <p:spPr>
          <a:xfrm rot="19998307">
            <a:off x="7326388" y="6246243"/>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48</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ناحیه جواب بیکران</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49</a:t>
            </a:fld>
            <a:endParaRPr lang="fa-IR"/>
          </a:p>
        </p:txBody>
      </p:sp>
      <p:sp>
        <p:nvSpPr>
          <p:cNvPr id="3" name="Rectangle 2"/>
          <p:cNvSpPr/>
          <p:nvPr/>
        </p:nvSpPr>
        <p:spPr>
          <a:xfrm>
            <a:off x="3451281" y="428604"/>
            <a:ext cx="5227713" cy="369332"/>
          </a:xfrm>
          <a:prstGeom prst="rect">
            <a:avLst/>
          </a:prstGeom>
        </p:spPr>
        <p:txBody>
          <a:bodyPr wrap="none">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rPr>
              <a:t>ناحیه جواب بیکران</a:t>
            </a: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 </a:t>
            </a:r>
            <a:r>
              <a:rPr lang="fa-IR" cap="all"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اگر منطقه موجه توسط محدودیت ها بسته نشود</a:t>
            </a:r>
            <a:endParaRPr lang="fa-IR" dirty="0"/>
          </a:p>
        </p:txBody>
      </p:sp>
      <p:sp>
        <p:nvSpPr>
          <p:cNvPr id="4" name="Rectangle 3"/>
          <p:cNvSpPr/>
          <p:nvPr/>
        </p:nvSpPr>
        <p:spPr>
          <a:xfrm>
            <a:off x="648926" y="2214554"/>
            <a:ext cx="2012089"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 = 4x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+ 2x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en-US" dirty="0" smtClean="0">
              <a:latin typeface="Arial" pitchFamily="34" charset="0"/>
              <a:cs typeface="Arial" pitchFamily="34" charset="0"/>
            </a:endParaRPr>
          </a:p>
        </p:txBody>
      </p:sp>
      <p:sp>
        <p:nvSpPr>
          <p:cNvPr id="5" name="TextBox 4"/>
          <p:cNvSpPr txBox="1"/>
          <p:nvPr/>
        </p:nvSpPr>
        <p:spPr>
          <a:xfrm>
            <a:off x="506082" y="2846768"/>
            <a:ext cx="500034" cy="369332"/>
          </a:xfrm>
          <a:prstGeom prst="rect">
            <a:avLst/>
          </a:prstGeom>
          <a:noFill/>
        </p:spPr>
        <p:txBody>
          <a:bodyPr wrap="square" rtlCol="1">
            <a:spAutoFit/>
          </a:bodyPr>
          <a:lstStyle/>
          <a:p>
            <a:r>
              <a:rPr lang="en-US" dirty="0" err="1" smtClean="0"/>
              <a:t>s.t</a:t>
            </a:r>
            <a:r>
              <a:rPr lang="en-US" dirty="0" smtClean="0"/>
              <a:t>:</a:t>
            </a:r>
            <a:endParaRPr lang="fa-IR" dirty="0"/>
          </a:p>
        </p:txBody>
      </p:sp>
      <p:sp>
        <p:nvSpPr>
          <p:cNvPr id="6" name="TextBox 5"/>
          <p:cNvSpPr txBox="1"/>
          <p:nvPr/>
        </p:nvSpPr>
        <p:spPr>
          <a:xfrm>
            <a:off x="7072330" y="1345156"/>
            <a:ext cx="1643074" cy="369332"/>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مثال )</a:t>
            </a:r>
            <a:endParaRPr lang="fa-IR"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Rectangle 1"/>
          <p:cNvSpPr>
            <a:spLocks noChangeArrowheads="1"/>
          </p:cNvSpPr>
          <p:nvPr/>
        </p:nvSpPr>
        <p:spPr bwMode="auto">
          <a:xfrm>
            <a:off x="648926" y="3430414"/>
            <a:ext cx="1785950" cy="1569660"/>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lvl="0" algn="l" rtl="0" eaLnBrk="0" fontAlgn="base" hangingPunct="0">
              <a:spcBef>
                <a:spcPct val="0"/>
              </a:spcBef>
              <a:spcAft>
                <a:spcPct val="0"/>
              </a:spcAf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a:t>
            </a:r>
            <a:r>
              <a:rPr kumimoji="0" lang="en-US" sz="1800" i="0" u="none" strike="noStrike" normalizeH="0" baseline="0" dirty="0" smtClean="0">
                <a:latin typeface="Times New Roman" pitchFamily="18" charset="0"/>
                <a:ea typeface="Calibri" pitchFamily="34" charset="0"/>
                <a:cs typeface="Times New Roman" pitchFamily="18" charset="0"/>
              </a:rPr>
              <a:t>4</a:t>
            </a: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i="0" u="none" strike="noStrike" normalizeH="0" baseline="0" dirty="0" smtClean="0">
              <a:latin typeface="Arial" pitchFamily="34" charset="0"/>
              <a:cs typeface="Arial" pitchFamily="34" charset="0"/>
            </a:endParaRPr>
          </a:p>
          <a:p>
            <a:pPr algn="l"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 8</a:t>
            </a:r>
            <a:endParaRPr lang="en-US" sz="6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0</a:t>
            </a:r>
            <a:endParaRPr kumimoji="0" lang="en-US" sz="1800" i="0" u="none" strike="noStrike" normalizeH="0" baseline="0" dirty="0" smtClean="0">
              <a:latin typeface="Arial" pitchFamily="34" charset="0"/>
              <a:cs typeface="Arial" pitchFamily="34" charset="0"/>
            </a:endParaRPr>
          </a:p>
        </p:txBody>
      </p:sp>
      <p:sp>
        <p:nvSpPr>
          <p:cNvPr id="8" name="TextBox 7"/>
          <p:cNvSpPr txBox="1"/>
          <p:nvPr/>
        </p:nvSpPr>
        <p:spPr>
          <a:xfrm>
            <a:off x="3571868" y="5343048"/>
            <a:ext cx="4857784" cy="872034"/>
          </a:xfrm>
          <a:prstGeom prst="rect">
            <a:avLst/>
          </a:prstGeom>
          <a:noFill/>
        </p:spPr>
        <p:txBody>
          <a:bodyPr wrap="square" rtlCol="1">
            <a:spAutoFit/>
          </a:bodyPr>
          <a:lstStyle/>
          <a:p>
            <a:pPr>
              <a:lnSpc>
                <a:spcPct val="150000"/>
              </a:lnSpc>
            </a:pPr>
            <a:r>
              <a:rPr lang="fa-IR" dirty="0" smtClean="0">
                <a:solidFill>
                  <a:srgbClr val="002060"/>
                </a:solidFill>
              </a:rPr>
              <a:t>بر اساس تابع هدف و محدودیت های داده شده می خواهیم بدانیم این مسئله جزء کدام حالت از حالتهای خاص نقطه بهینه است</a:t>
            </a:r>
            <a:endParaRPr lang="fa-IR" dirty="0">
              <a:solidFill>
                <a:srgbClr val="002060"/>
              </a:solidFill>
            </a:endParaRPr>
          </a:p>
        </p:txBody>
      </p:sp>
      <p:sp>
        <p:nvSpPr>
          <p:cNvPr id="9"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57884" y="785794"/>
            <a:ext cx="2714644"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ویژگی های تحقیق در عملیات</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3" name="TextBox 2"/>
          <p:cNvSpPr txBox="1"/>
          <p:nvPr/>
        </p:nvSpPr>
        <p:spPr>
          <a:xfrm>
            <a:off x="1714480" y="1571612"/>
            <a:ext cx="6786610" cy="369332"/>
          </a:xfrm>
          <a:prstGeom prst="rect">
            <a:avLst/>
          </a:prstGeom>
          <a:noFill/>
        </p:spPr>
        <p:txBody>
          <a:bodyPr wrap="square" rtlCol="1">
            <a:spAutoFit/>
          </a:bodyPr>
          <a:lstStyle/>
          <a:p>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تمرکز اصلی و اولیه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بر تصمیم گیری مدیران است</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TextBox 3"/>
          <p:cNvSpPr txBox="1"/>
          <p:nvPr/>
        </p:nvSpPr>
        <p:spPr>
          <a:xfrm>
            <a:off x="1714480" y="2143116"/>
            <a:ext cx="6786610"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رویکرد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یک رویکرد علمی است</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TextBox 4"/>
          <p:cNvSpPr txBox="1"/>
          <p:nvPr/>
        </p:nvSpPr>
        <p:spPr>
          <a:xfrm>
            <a:off x="1714480" y="2714620"/>
            <a:ext cx="6786610"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مسائل و تصمیمات با نگاه سیستمی بررسی می شوند</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TextBox 5"/>
          <p:cNvSpPr txBox="1"/>
          <p:nvPr/>
        </p:nvSpPr>
        <p:spPr>
          <a:xfrm>
            <a:off x="1714480" y="3286124"/>
            <a:ext cx="6786610"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رشته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یک رشته از ترکیب چندین رشته مستقل است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دانش بین رشته ای است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TextBox 6"/>
          <p:cNvSpPr txBox="1"/>
          <p:nvPr/>
        </p:nvSpPr>
        <p:spPr>
          <a:xfrm>
            <a:off x="1714480" y="3857628"/>
            <a:ext cx="6786610"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از مدلهای ریاضی استفاده می شود</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 name="TextBox 7"/>
          <p:cNvSpPr txBox="1"/>
          <p:nvPr/>
        </p:nvSpPr>
        <p:spPr>
          <a:xfrm>
            <a:off x="1714480" y="4429132"/>
            <a:ext cx="6786610"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در </a:t>
            </a:r>
            <a:r>
              <a:rPr lang="en-US"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OR</a:t>
            </a: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از رایانه به وفور استفاده می شود</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Slide Number Placeholder 8"/>
          <p:cNvSpPr>
            <a:spLocks noGrp="1"/>
          </p:cNvSpPr>
          <p:nvPr>
            <p:ph type="sldNum" sz="quarter" idx="12"/>
          </p:nvPr>
        </p:nvSpPr>
        <p:spPr/>
        <p:txBody>
          <a:bodyPr/>
          <a:lstStyle/>
          <a:p>
            <a:fld id="{56F17A71-66B3-4790-9AE2-7F4F187F56F8}" type="slidenum">
              <a:rPr lang="fa-IR" smtClean="0"/>
              <a:pPr/>
              <a:t>5</a:t>
            </a:fld>
            <a:endParaRPr lang="fa-IR"/>
          </a:p>
        </p:txBody>
      </p:sp>
      <p:sp>
        <p:nvSpPr>
          <p:cNvPr id="10"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.co</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50</a:t>
            </a:fld>
            <a:endParaRPr lang="fa-IR"/>
          </a:p>
        </p:txBody>
      </p:sp>
      <p:sp>
        <p:nvSpPr>
          <p:cNvPr id="3" name="Rectangle 2"/>
          <p:cNvSpPr/>
          <p:nvPr/>
        </p:nvSpPr>
        <p:spPr>
          <a:xfrm>
            <a:off x="2071670" y="2118832"/>
            <a:ext cx="737702"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4</a:t>
            </a:r>
            <a:endParaRPr lang="en-US" sz="600" dirty="0" smtClean="0">
              <a:latin typeface="Arial" pitchFamily="34" charset="0"/>
              <a:cs typeface="Arial" pitchFamily="34" charset="0"/>
            </a:endParaRPr>
          </a:p>
        </p:txBody>
      </p:sp>
      <p:sp>
        <p:nvSpPr>
          <p:cNvPr id="4" name="Rectangle 3"/>
          <p:cNvSpPr/>
          <p:nvPr/>
        </p:nvSpPr>
        <p:spPr>
          <a:xfrm>
            <a:off x="1643042" y="2767845"/>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4</a:t>
            </a:r>
            <a:r>
              <a:rPr lang="en-US" dirty="0" smtClean="0">
                <a:latin typeface="Times New Roman" pitchFamily="18" charset="0"/>
                <a:ea typeface="Calibri" pitchFamily="34" charset="0"/>
                <a:cs typeface="Times New Roman" pitchFamily="18" charset="0"/>
              </a:rPr>
              <a:t>) = 4</a:t>
            </a:r>
          </a:p>
        </p:txBody>
      </p:sp>
      <p:sp>
        <p:nvSpPr>
          <p:cNvPr id="10" name="Left Brace 9"/>
          <p:cNvSpPr/>
          <p:nvPr/>
        </p:nvSpPr>
        <p:spPr>
          <a:xfrm>
            <a:off x="2329962"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1" name="Rectangle 10"/>
          <p:cNvSpPr/>
          <p:nvPr/>
        </p:nvSpPr>
        <p:spPr>
          <a:xfrm>
            <a:off x="2285984" y="4774180"/>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6" name="TextBox 15"/>
          <p:cNvSpPr txBox="1"/>
          <p:nvPr/>
        </p:nvSpPr>
        <p:spPr>
          <a:xfrm>
            <a:off x="4857752" y="857232"/>
            <a:ext cx="385765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fa-IR" dirty="0" smtClean="0">
                <a:solidFill>
                  <a:srgbClr val="002060"/>
                </a:solidFill>
              </a:rPr>
              <a:t>نقاط </a:t>
            </a:r>
            <a:r>
              <a:rPr lang="en-US" dirty="0" smtClean="0">
                <a:solidFill>
                  <a:srgbClr val="002060"/>
                </a:solidFill>
              </a:rPr>
              <a:t>X</a:t>
            </a:r>
            <a:r>
              <a:rPr lang="fa-IR" dirty="0" smtClean="0">
                <a:solidFill>
                  <a:srgbClr val="002060"/>
                </a:solidFill>
              </a:rPr>
              <a:t> را برای معادله 1و 2 بدست می آوریم</a:t>
            </a:r>
            <a:endParaRPr lang="fa-IR" dirty="0">
              <a:solidFill>
                <a:srgbClr val="002060"/>
              </a:solidFill>
            </a:endParaRPr>
          </a:p>
        </p:txBody>
      </p:sp>
      <p:sp>
        <p:nvSpPr>
          <p:cNvPr id="17" name="Rectangle 16"/>
          <p:cNvSpPr/>
          <p:nvPr/>
        </p:nvSpPr>
        <p:spPr>
          <a:xfrm>
            <a:off x="4857752" y="2118832"/>
            <a:ext cx="795411"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8</a:t>
            </a:r>
            <a:endParaRPr lang="en-US" sz="600" dirty="0" smtClean="0">
              <a:latin typeface="Arial" pitchFamily="34" charset="0"/>
              <a:cs typeface="Arial" pitchFamily="34" charset="0"/>
            </a:endParaRPr>
          </a:p>
        </p:txBody>
      </p:sp>
      <p:sp>
        <p:nvSpPr>
          <p:cNvPr id="18" name="Rectangle 17"/>
          <p:cNvSpPr/>
          <p:nvPr/>
        </p:nvSpPr>
        <p:spPr>
          <a:xfrm>
            <a:off x="4429124" y="2767845"/>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8</a:t>
            </a:r>
            <a:r>
              <a:rPr lang="en-US" dirty="0" smtClean="0">
                <a:latin typeface="Times New Roman" pitchFamily="18" charset="0"/>
                <a:ea typeface="Calibri" pitchFamily="34" charset="0"/>
                <a:cs typeface="Times New Roman" pitchFamily="18" charset="0"/>
              </a:rPr>
              <a:t>)  = 8</a:t>
            </a:r>
          </a:p>
        </p:txBody>
      </p:sp>
      <p:cxnSp>
        <p:nvCxnSpPr>
          <p:cNvPr id="20" name="Straight Connector 19"/>
          <p:cNvCxnSpPr/>
          <p:nvPr/>
        </p:nvCxnSpPr>
        <p:spPr>
          <a:xfrm rot="5400000">
            <a:off x="2964645" y="2963859"/>
            <a:ext cx="2500330" cy="1588"/>
          </a:xfrm>
          <a:prstGeom prst="line">
            <a:avLst/>
          </a:prstGeom>
        </p:spPr>
        <p:style>
          <a:lnRef idx="2">
            <a:schemeClr val="dk1"/>
          </a:lnRef>
          <a:fillRef idx="0">
            <a:schemeClr val="dk1"/>
          </a:fillRef>
          <a:effectRef idx="1">
            <a:schemeClr val="dk1"/>
          </a:effectRef>
          <a:fontRef idx="minor">
            <a:schemeClr val="tx1"/>
          </a:fontRef>
        </p:style>
      </p:cxnSp>
      <p:sp>
        <p:nvSpPr>
          <p:cNvPr id="21" name="Left Brace 20"/>
          <p:cNvSpPr/>
          <p:nvPr/>
        </p:nvSpPr>
        <p:spPr>
          <a:xfrm>
            <a:off x="5116044"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rtl="0"/>
            <a:endParaRPr lang="fa-IR"/>
          </a:p>
        </p:txBody>
      </p:sp>
      <p:sp>
        <p:nvSpPr>
          <p:cNvPr id="23" name="Rectangle 22"/>
          <p:cNvSpPr/>
          <p:nvPr/>
        </p:nvSpPr>
        <p:spPr>
          <a:xfrm>
            <a:off x="5072066" y="478632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8</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3"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51</a:t>
            </a:fld>
            <a:endParaRPr lang="fa-IR"/>
          </a:p>
        </p:txBody>
      </p:sp>
      <p:pic>
        <p:nvPicPr>
          <p:cNvPr id="3" name="Picture 2"/>
          <p:cNvPicPr>
            <a:picLocks noChangeAspect="1" noChangeArrowheads="1"/>
          </p:cNvPicPr>
          <p:nvPr/>
        </p:nvPicPr>
        <p:blipFill>
          <a:blip r:embed="rId2"/>
          <a:srcRect/>
          <a:stretch>
            <a:fillRect/>
          </a:stretch>
        </p:blipFill>
        <p:spPr bwMode="auto">
          <a:xfrm>
            <a:off x="1300975" y="1988596"/>
            <a:ext cx="4057650" cy="3810000"/>
          </a:xfrm>
          <a:prstGeom prst="rect">
            <a:avLst/>
          </a:prstGeom>
          <a:noFill/>
          <a:ln w="9525">
            <a:noFill/>
            <a:miter lim="800000"/>
            <a:headEnd/>
            <a:tailEnd/>
          </a:ln>
          <a:effectLst/>
        </p:spPr>
      </p:pic>
      <p:sp>
        <p:nvSpPr>
          <p:cNvPr id="6" name="Rectangle 5"/>
          <p:cNvSpPr/>
          <p:nvPr/>
        </p:nvSpPr>
        <p:spPr>
          <a:xfrm>
            <a:off x="5031391" y="5643578"/>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1</a:t>
            </a:r>
            <a:endParaRPr lang="fa-IR" sz="2000" dirty="0">
              <a:solidFill>
                <a:srgbClr val="C00000"/>
              </a:solidFill>
            </a:endParaRPr>
          </a:p>
        </p:txBody>
      </p:sp>
      <p:sp>
        <p:nvSpPr>
          <p:cNvPr id="7" name="Rectangle 6"/>
          <p:cNvSpPr/>
          <p:nvPr/>
        </p:nvSpPr>
        <p:spPr>
          <a:xfrm>
            <a:off x="943785" y="1714488"/>
            <a:ext cx="397865" cy="400110"/>
          </a:xfrm>
          <a:prstGeom prst="rect">
            <a:avLst/>
          </a:prstGeom>
        </p:spPr>
        <p:txBody>
          <a:bodyPr wrap="none">
            <a:spAutoFit/>
          </a:bodyPr>
          <a:lstStyle/>
          <a:p>
            <a:r>
              <a:rPr lang="en-US" sz="2000" dirty="0" smtClean="0">
                <a:solidFill>
                  <a:srgbClr val="C00000"/>
                </a:solidFill>
                <a:latin typeface="Times New Roman" pitchFamily="18" charset="0"/>
                <a:ea typeface="Calibri" pitchFamily="34" charset="0"/>
                <a:cs typeface="Times New Roman" pitchFamily="18" charset="0"/>
              </a:rPr>
              <a:t>x</a:t>
            </a:r>
            <a:r>
              <a:rPr lang="en-US" sz="2000" baseline="-30000" dirty="0" smtClean="0">
                <a:solidFill>
                  <a:srgbClr val="C00000"/>
                </a:solidFill>
                <a:latin typeface="Times New Roman" pitchFamily="18" charset="0"/>
                <a:ea typeface="Calibri" pitchFamily="34" charset="0"/>
                <a:cs typeface="Times New Roman" pitchFamily="18" charset="0"/>
              </a:rPr>
              <a:t>2</a:t>
            </a:r>
            <a:endParaRPr lang="fa-IR" sz="2000" dirty="0">
              <a:solidFill>
                <a:srgbClr val="C00000"/>
              </a:solidFill>
            </a:endParaRPr>
          </a:p>
        </p:txBody>
      </p:sp>
      <p:sp>
        <p:nvSpPr>
          <p:cNvPr id="20" name="TextBox 19"/>
          <p:cNvSpPr txBox="1"/>
          <p:nvPr/>
        </p:nvSpPr>
        <p:spPr>
          <a:xfrm>
            <a:off x="4643438" y="571480"/>
            <a:ext cx="41434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fa-IR" dirty="0" smtClean="0">
                <a:solidFill>
                  <a:srgbClr val="002060"/>
                </a:solidFill>
              </a:rPr>
              <a:t>نقاط بدست آمده در اسلاید قبل را رسم می کنیم </a:t>
            </a:r>
            <a:endParaRPr lang="fa-IR" dirty="0">
              <a:solidFill>
                <a:srgbClr val="002060"/>
              </a:solidFill>
            </a:endParaRPr>
          </a:p>
        </p:txBody>
      </p:sp>
      <p:cxnSp>
        <p:nvCxnSpPr>
          <p:cNvPr id="25" name="Straight Connector 24"/>
          <p:cNvCxnSpPr/>
          <p:nvPr/>
        </p:nvCxnSpPr>
        <p:spPr>
          <a:xfrm rot="5400000">
            <a:off x="1285058" y="4429926"/>
            <a:ext cx="300198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35" name="Rectangle 3" descr="Wide upward diagonal"/>
          <p:cNvSpPr>
            <a:spLocks noChangeArrowheads="1"/>
          </p:cNvSpPr>
          <p:nvPr/>
        </p:nvSpPr>
        <p:spPr bwMode="auto">
          <a:xfrm>
            <a:off x="2857488" y="3714752"/>
            <a:ext cx="2500330" cy="1857388"/>
          </a:xfrm>
          <a:prstGeom prst="rect">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cxnSp>
        <p:nvCxnSpPr>
          <p:cNvPr id="41" name="Straight Arrow Connector 40"/>
          <p:cNvCxnSpPr/>
          <p:nvPr/>
        </p:nvCxnSpPr>
        <p:spPr>
          <a:xfrm>
            <a:off x="4714876" y="4000504"/>
            <a:ext cx="1428760" cy="21431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4" name="TextBox 43"/>
          <p:cNvSpPr txBox="1"/>
          <p:nvPr/>
        </p:nvSpPr>
        <p:spPr>
          <a:xfrm>
            <a:off x="5643570" y="4357694"/>
            <a:ext cx="1714512"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dirty="0" smtClean="0">
                <a:solidFill>
                  <a:srgbClr val="002060"/>
                </a:solidFill>
              </a:rPr>
              <a:t>ناحیه بیکران</a:t>
            </a:r>
            <a:endParaRPr lang="fa-IR" dirty="0">
              <a:solidFill>
                <a:srgbClr val="002060"/>
              </a:solidFill>
            </a:endParaRPr>
          </a:p>
        </p:txBody>
      </p:sp>
      <p:sp>
        <p:nvSpPr>
          <p:cNvPr id="46" name="TextBox 45"/>
          <p:cNvSpPr txBox="1"/>
          <p:nvPr/>
        </p:nvSpPr>
        <p:spPr>
          <a:xfrm>
            <a:off x="5357818" y="6143644"/>
            <a:ext cx="35719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ct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بنابراین تا بیکران منطقه موجه وجود دارد</a:t>
            </a:r>
            <a:endParaRPr lang="fa-I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cxnSp>
        <p:nvCxnSpPr>
          <p:cNvPr id="5" name="Straight Connector 4"/>
          <p:cNvCxnSpPr/>
          <p:nvPr/>
        </p:nvCxnSpPr>
        <p:spPr>
          <a:xfrm>
            <a:off x="1214414" y="3643314"/>
            <a:ext cx="2357454"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52</a:t>
            </a:fld>
            <a:endParaRPr lang="fa-IR"/>
          </a:p>
        </p:txBody>
      </p:sp>
      <p:sp>
        <p:nvSpPr>
          <p:cNvPr id="3" name="Rectangle 2"/>
          <p:cNvSpPr/>
          <p:nvPr/>
        </p:nvSpPr>
        <p:spPr>
          <a:xfrm>
            <a:off x="0" y="3429000"/>
            <a:ext cx="9144000" cy="1714512"/>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جواب تبهگن</a:t>
            </a:r>
            <a:endParaRPr lang="fa-IR"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53</a:t>
            </a:fld>
            <a:endParaRPr lang="fa-IR"/>
          </a:p>
        </p:txBody>
      </p:sp>
      <p:sp>
        <p:nvSpPr>
          <p:cNvPr id="3" name="Rectangle 2"/>
          <p:cNvSpPr/>
          <p:nvPr/>
        </p:nvSpPr>
        <p:spPr>
          <a:xfrm>
            <a:off x="2252243" y="428604"/>
            <a:ext cx="6426759" cy="369332"/>
          </a:xfrm>
          <a:prstGeom prst="rect">
            <a:avLst/>
          </a:prstGeom>
        </p:spPr>
        <p:txBody>
          <a:bodyPr wrap="none">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جواب تبهگن: </a:t>
            </a:r>
            <a:r>
              <a:rPr lang="fa-IR" cap="all"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اگر از یک نقطه بیش از دو خط عبور کند آن را نقطه تبهگن می نامیم</a:t>
            </a:r>
            <a:endParaRPr lang="fa-IR" dirty="0"/>
          </a:p>
        </p:txBody>
      </p:sp>
      <p:sp>
        <p:nvSpPr>
          <p:cNvPr id="4" name="Rectangle 3"/>
          <p:cNvSpPr/>
          <p:nvPr/>
        </p:nvSpPr>
        <p:spPr>
          <a:xfrm>
            <a:off x="648926" y="2214554"/>
            <a:ext cx="2012089" cy="369332"/>
          </a:xfrm>
          <a:prstGeom prst="rect">
            <a:avLst/>
          </a:prstGeom>
        </p:spPr>
        <p:txBody>
          <a:bodyPr wrap="none">
            <a:spAutoFit/>
          </a:bodyPr>
          <a:lstStyle/>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Max Z = 4x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+ 6x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endParaRPr lang="en-US" dirty="0" smtClean="0">
              <a:latin typeface="Arial" pitchFamily="34" charset="0"/>
              <a:cs typeface="Arial" pitchFamily="34" charset="0"/>
            </a:endParaRPr>
          </a:p>
        </p:txBody>
      </p:sp>
      <p:sp>
        <p:nvSpPr>
          <p:cNvPr id="5" name="TextBox 4"/>
          <p:cNvSpPr txBox="1"/>
          <p:nvPr/>
        </p:nvSpPr>
        <p:spPr>
          <a:xfrm>
            <a:off x="506082" y="2846768"/>
            <a:ext cx="500034" cy="369332"/>
          </a:xfrm>
          <a:prstGeom prst="rect">
            <a:avLst/>
          </a:prstGeom>
          <a:noFill/>
        </p:spPr>
        <p:txBody>
          <a:bodyPr wrap="square" rtlCol="1">
            <a:spAutoFit/>
          </a:bodyPr>
          <a:lstStyle/>
          <a:p>
            <a:r>
              <a:rPr lang="en-US" dirty="0" err="1" smtClean="0"/>
              <a:t>s.t</a:t>
            </a:r>
            <a:r>
              <a:rPr lang="en-US" dirty="0" smtClean="0"/>
              <a:t>:</a:t>
            </a:r>
            <a:endParaRPr lang="fa-IR" dirty="0"/>
          </a:p>
        </p:txBody>
      </p:sp>
      <p:sp>
        <p:nvSpPr>
          <p:cNvPr id="6" name="TextBox 5"/>
          <p:cNvSpPr txBox="1"/>
          <p:nvPr/>
        </p:nvSpPr>
        <p:spPr>
          <a:xfrm>
            <a:off x="7072330" y="1345156"/>
            <a:ext cx="1643074" cy="369332"/>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مثال )</a:t>
            </a:r>
            <a:endParaRPr lang="fa-IR"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Rectangle 1"/>
          <p:cNvSpPr>
            <a:spLocks noChangeArrowheads="1"/>
          </p:cNvSpPr>
          <p:nvPr/>
        </p:nvSpPr>
        <p:spPr bwMode="auto">
          <a:xfrm>
            <a:off x="648926" y="3430414"/>
            <a:ext cx="1785950" cy="2123658"/>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6x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+ 4x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24</a:t>
            </a:r>
            <a:endParaRPr kumimoji="0" lang="en-US" sz="600" i="0" u="none" strike="noStrike" normalizeH="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lvl="0" algn="l" rtl="0" eaLnBrk="0" fontAlgn="base" hangingPunct="0">
              <a:spcBef>
                <a:spcPct val="0"/>
              </a:spcBef>
              <a:spcAft>
                <a:spcPct val="0"/>
              </a:spcAf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a:t>
            </a:r>
            <a:r>
              <a:rPr kumimoji="0" lang="en-US" sz="1800" i="0" u="none" strike="noStrike" normalizeH="0" baseline="0" dirty="0" smtClean="0">
                <a:latin typeface="Times New Roman" pitchFamily="18" charset="0"/>
                <a:ea typeface="Calibri" pitchFamily="34" charset="0"/>
                <a:cs typeface="Times New Roman" pitchFamily="18" charset="0"/>
              </a:rPr>
              <a:t>3</a:t>
            </a: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600" i="0" u="none" strike="noStrike" normalizeH="0" baseline="0" dirty="0" smtClean="0">
              <a:latin typeface="Arial" pitchFamily="34" charset="0"/>
              <a:cs typeface="Arial" pitchFamily="34" charset="0"/>
            </a:endParaRPr>
          </a:p>
          <a:p>
            <a:pPr lvl="0" algn="l" rtl="0" fontAlgn="base">
              <a:spcBef>
                <a:spcPct val="0"/>
              </a:spcBef>
              <a:spcAft>
                <a:spcPct val="0"/>
              </a:spcAft>
            </a:pPr>
            <a:r>
              <a:rPr lang="en-US" dirty="0" smtClean="0">
                <a:latin typeface="Times New Roman" pitchFamily="18" charset="0"/>
                <a:ea typeface="Calibri" pitchFamily="34" charset="0"/>
                <a:cs typeface="Times New Roman" pitchFamily="18" charset="0"/>
              </a:rPr>
              <a:t>5x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+ 10x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 40</a:t>
            </a:r>
            <a:endParaRPr lang="en-US" sz="6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i="0" u="none" strike="noStrike" normalizeH="0" baseline="0" dirty="0" smtClean="0">
                <a:latin typeface="Times New Roman" pitchFamily="18" charset="0"/>
                <a:ea typeface="Calibri" pitchFamily="34" charset="0"/>
                <a:cs typeface="Times New Roman" pitchFamily="18" charset="0"/>
              </a:rPr>
              <a:t>x</a:t>
            </a:r>
            <a:r>
              <a:rPr kumimoji="0" lang="en-US" sz="1800" i="0" u="none" strike="noStrike" normalizeH="0" baseline="-30000" dirty="0" smtClean="0">
                <a:latin typeface="Times New Roman" pitchFamily="18" charset="0"/>
                <a:ea typeface="Calibri" pitchFamily="34" charset="0"/>
                <a:cs typeface="Times New Roman" pitchFamily="18" charset="0"/>
              </a:rPr>
              <a:t>1</a:t>
            </a:r>
            <a:r>
              <a:rPr kumimoji="0" lang="en-US" sz="1800" i="0" u="none" strike="noStrike" normalizeH="0" baseline="0" dirty="0" smtClean="0">
                <a:latin typeface="Times New Roman" pitchFamily="18" charset="0"/>
                <a:ea typeface="Calibri" pitchFamily="34" charset="0"/>
                <a:cs typeface="Times New Roman" pitchFamily="18" charset="0"/>
              </a:rPr>
              <a:t> , x</a:t>
            </a:r>
            <a:r>
              <a:rPr kumimoji="0" lang="en-US" sz="1800" i="0" u="none" strike="noStrike" normalizeH="0" baseline="-30000" dirty="0" smtClean="0">
                <a:latin typeface="Times New Roman" pitchFamily="18" charset="0"/>
                <a:ea typeface="Calibri" pitchFamily="34" charset="0"/>
                <a:cs typeface="Times New Roman" pitchFamily="18" charset="0"/>
              </a:rPr>
              <a:t>2</a:t>
            </a:r>
            <a:r>
              <a:rPr kumimoji="0" lang="en-US" sz="1800" i="0" u="none" strike="noStrike" normalizeH="0" baseline="0" dirty="0" smtClean="0">
                <a:latin typeface="Times New Roman" pitchFamily="18" charset="0"/>
                <a:ea typeface="Calibri" pitchFamily="34" charset="0"/>
                <a:cs typeface="Times New Roman" pitchFamily="18" charset="0"/>
              </a:rPr>
              <a:t>  ≥ 0</a:t>
            </a:r>
            <a:endParaRPr kumimoji="0" lang="en-US" sz="1800" i="0" u="none" strike="noStrike" normalizeH="0" baseline="0" dirty="0" smtClean="0">
              <a:latin typeface="Arial" pitchFamily="34" charset="0"/>
              <a:cs typeface="Arial" pitchFamily="34" charset="0"/>
            </a:endParaRPr>
          </a:p>
        </p:txBody>
      </p:sp>
      <p:sp>
        <p:nvSpPr>
          <p:cNvPr id="8" name="TextBox 7"/>
          <p:cNvSpPr txBox="1"/>
          <p:nvPr/>
        </p:nvSpPr>
        <p:spPr>
          <a:xfrm>
            <a:off x="3571868" y="5343048"/>
            <a:ext cx="4857784" cy="872034"/>
          </a:xfrm>
          <a:prstGeom prst="rect">
            <a:avLst/>
          </a:prstGeom>
          <a:noFill/>
        </p:spPr>
        <p:txBody>
          <a:bodyPr wrap="square" rtlCol="1">
            <a:spAutoFit/>
          </a:bodyPr>
          <a:lstStyle/>
          <a:p>
            <a:pPr>
              <a:lnSpc>
                <a:spcPct val="150000"/>
              </a:lnSpc>
            </a:pPr>
            <a:r>
              <a:rPr lang="fa-IR" dirty="0" smtClean="0">
                <a:solidFill>
                  <a:srgbClr val="002060"/>
                </a:solidFill>
              </a:rPr>
              <a:t>بر اساس تابع هدف و محدودیت های داده شده می خواهیم بدانیم این مسئله جزء کدام حالت از حالتهای خاص نقطه بهینه است</a:t>
            </a:r>
            <a:endParaRPr lang="fa-IR" dirty="0">
              <a:solidFill>
                <a:srgbClr val="002060"/>
              </a:solidFill>
            </a:endParaRPr>
          </a:p>
        </p:txBody>
      </p:sp>
      <p:sp>
        <p:nvSpPr>
          <p:cNvPr id="9"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54</a:t>
            </a:fld>
            <a:endParaRPr lang="fa-IR"/>
          </a:p>
        </p:txBody>
      </p:sp>
      <p:sp>
        <p:nvSpPr>
          <p:cNvPr id="6" name="Rectangle 5"/>
          <p:cNvSpPr/>
          <p:nvPr/>
        </p:nvSpPr>
        <p:spPr>
          <a:xfrm>
            <a:off x="285720" y="2118832"/>
            <a:ext cx="1636988"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6x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+ 4x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24 </a:t>
            </a:r>
            <a:endParaRPr lang="en-US" sz="600" dirty="0" smtClean="0">
              <a:latin typeface="Arial" pitchFamily="34" charset="0"/>
              <a:cs typeface="Arial" pitchFamily="34" charset="0"/>
            </a:endParaRPr>
          </a:p>
        </p:txBody>
      </p:sp>
      <p:sp>
        <p:nvSpPr>
          <p:cNvPr id="7" name="Rectangle 6"/>
          <p:cNvSpPr/>
          <p:nvPr/>
        </p:nvSpPr>
        <p:spPr>
          <a:xfrm>
            <a:off x="285720" y="2767845"/>
            <a:ext cx="1790876"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6(</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+ 4(</a:t>
            </a:r>
            <a:r>
              <a:rPr lang="en-US" dirty="0" smtClean="0">
                <a:solidFill>
                  <a:srgbClr val="00B0F0"/>
                </a:solidFill>
                <a:latin typeface="Times New Roman" pitchFamily="18" charset="0"/>
                <a:ea typeface="Calibri" pitchFamily="34" charset="0"/>
                <a:cs typeface="Times New Roman" pitchFamily="18" charset="0"/>
              </a:rPr>
              <a:t>6</a:t>
            </a:r>
            <a:r>
              <a:rPr lang="en-US" dirty="0" smtClean="0">
                <a:latin typeface="Times New Roman" pitchFamily="18" charset="0"/>
                <a:ea typeface="Calibri" pitchFamily="34" charset="0"/>
                <a:cs typeface="Times New Roman" pitchFamily="18" charset="0"/>
              </a:rPr>
              <a:t>)  = 24 </a:t>
            </a:r>
            <a:endParaRPr lang="en-US" sz="600" dirty="0" smtClean="0">
              <a:latin typeface="Arial" pitchFamily="34" charset="0"/>
              <a:cs typeface="Arial" pitchFamily="34" charset="0"/>
            </a:endParaRPr>
          </a:p>
        </p:txBody>
      </p:sp>
      <p:sp>
        <p:nvSpPr>
          <p:cNvPr id="8" name="Rectangle 7"/>
          <p:cNvSpPr/>
          <p:nvPr/>
        </p:nvSpPr>
        <p:spPr>
          <a:xfrm>
            <a:off x="285720" y="3416858"/>
            <a:ext cx="1790876"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6(</a:t>
            </a:r>
            <a:r>
              <a:rPr lang="en-US" dirty="0" smtClean="0">
                <a:solidFill>
                  <a:srgbClr val="00B0F0"/>
                </a:solidFill>
                <a:latin typeface="Times New Roman" pitchFamily="18" charset="0"/>
                <a:ea typeface="Calibri" pitchFamily="34" charset="0"/>
                <a:cs typeface="Times New Roman" pitchFamily="18" charset="0"/>
              </a:rPr>
              <a:t>4</a:t>
            </a:r>
            <a:r>
              <a:rPr lang="en-US" dirty="0" smtClean="0">
                <a:latin typeface="Times New Roman" pitchFamily="18" charset="0"/>
                <a:ea typeface="Calibri" pitchFamily="34" charset="0"/>
                <a:cs typeface="Times New Roman" pitchFamily="18" charset="0"/>
              </a:rPr>
              <a:t>) + 4(</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24 </a:t>
            </a:r>
            <a:endParaRPr lang="en-US" sz="600" dirty="0" smtClean="0">
              <a:latin typeface="Arial" pitchFamily="34" charset="0"/>
              <a:cs typeface="Arial" pitchFamily="34" charset="0"/>
            </a:endParaRPr>
          </a:p>
        </p:txBody>
      </p:sp>
      <p:cxnSp>
        <p:nvCxnSpPr>
          <p:cNvPr id="9" name="Straight Connector 8"/>
          <p:cNvCxnSpPr/>
          <p:nvPr/>
        </p:nvCxnSpPr>
        <p:spPr>
          <a:xfrm rot="5400000">
            <a:off x="1678761" y="2963859"/>
            <a:ext cx="2500330" cy="1588"/>
          </a:xfrm>
          <a:prstGeom prst="line">
            <a:avLst/>
          </a:prstGeom>
        </p:spPr>
        <p:style>
          <a:lnRef idx="2">
            <a:schemeClr val="dk1"/>
          </a:lnRef>
          <a:fillRef idx="0">
            <a:schemeClr val="dk1"/>
          </a:fillRef>
          <a:effectRef idx="1">
            <a:schemeClr val="dk1"/>
          </a:effectRef>
          <a:fontRef idx="minor">
            <a:schemeClr val="tx1"/>
          </a:fontRef>
        </p:style>
      </p:cxnSp>
      <p:sp>
        <p:nvSpPr>
          <p:cNvPr id="13" name="Left Brace 12"/>
          <p:cNvSpPr/>
          <p:nvPr/>
        </p:nvSpPr>
        <p:spPr>
          <a:xfrm>
            <a:off x="714348"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4" name="Rectangle 13"/>
          <p:cNvSpPr/>
          <p:nvPr/>
        </p:nvSpPr>
        <p:spPr>
          <a:xfrm>
            <a:off x="670370" y="457200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5" name="Rectangle 14"/>
          <p:cNvSpPr/>
          <p:nvPr/>
        </p:nvSpPr>
        <p:spPr>
          <a:xfrm>
            <a:off x="670370" y="4929198"/>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6</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16" name="TextBox 15"/>
          <p:cNvSpPr txBox="1"/>
          <p:nvPr/>
        </p:nvSpPr>
        <p:spPr>
          <a:xfrm>
            <a:off x="4857752" y="857232"/>
            <a:ext cx="385765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fa-IR" dirty="0" smtClean="0">
                <a:solidFill>
                  <a:srgbClr val="002060"/>
                </a:solidFill>
              </a:rPr>
              <a:t>نقاط </a:t>
            </a:r>
            <a:r>
              <a:rPr lang="en-US" dirty="0" smtClean="0">
                <a:solidFill>
                  <a:srgbClr val="002060"/>
                </a:solidFill>
              </a:rPr>
              <a:t>X</a:t>
            </a:r>
            <a:r>
              <a:rPr lang="fa-IR" dirty="0" smtClean="0">
                <a:solidFill>
                  <a:srgbClr val="002060"/>
                </a:solidFill>
              </a:rPr>
              <a:t> را برای معادله 1و 2و3 بدست می آوریم</a:t>
            </a:r>
            <a:endParaRPr lang="fa-IR" dirty="0">
              <a:solidFill>
                <a:srgbClr val="002060"/>
              </a:solidFill>
            </a:endParaRPr>
          </a:p>
        </p:txBody>
      </p:sp>
      <p:sp>
        <p:nvSpPr>
          <p:cNvPr id="17" name="Rectangle 16"/>
          <p:cNvSpPr/>
          <p:nvPr/>
        </p:nvSpPr>
        <p:spPr>
          <a:xfrm>
            <a:off x="3714744" y="2118832"/>
            <a:ext cx="795411" cy="369332"/>
          </a:xfrm>
          <a:prstGeom prst="rect">
            <a:avLst/>
          </a:prstGeom>
        </p:spPr>
        <p:txBody>
          <a:bodyPr wrap="non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3</a:t>
            </a:r>
            <a:endParaRPr lang="en-US" sz="600" dirty="0" smtClean="0">
              <a:latin typeface="Arial" pitchFamily="34" charset="0"/>
              <a:cs typeface="Arial" pitchFamily="34" charset="0"/>
            </a:endParaRPr>
          </a:p>
        </p:txBody>
      </p:sp>
      <p:sp>
        <p:nvSpPr>
          <p:cNvPr id="18" name="Rectangle 17"/>
          <p:cNvSpPr/>
          <p:nvPr/>
        </p:nvSpPr>
        <p:spPr>
          <a:xfrm>
            <a:off x="3286116" y="2767845"/>
            <a:ext cx="2071702" cy="369332"/>
          </a:xfrm>
          <a:prstGeom prst="rect">
            <a:avLst/>
          </a:prstGeom>
        </p:spPr>
        <p:txBody>
          <a:bodyPr wrap="square">
            <a:spAutoFit/>
          </a:bodyPr>
          <a:lstStyle/>
          <a:p>
            <a:pPr lvl="0" algn="ctr" rtl="0" fontAlgn="base">
              <a:spcBef>
                <a:spcPct val="0"/>
              </a:spcBef>
              <a:spcAft>
                <a:spcPct val="0"/>
              </a:spcAft>
            </a:pPr>
            <a:r>
              <a:rPr lang="en-US" dirty="0" smtClean="0">
                <a:latin typeface="Times New Roman" pitchFamily="18" charset="0"/>
                <a:ea typeface="Calibri" pitchFamily="34" charset="0"/>
                <a:cs typeface="Times New Roman" pitchFamily="18" charset="0"/>
              </a:rPr>
              <a:t>(</a:t>
            </a:r>
            <a:r>
              <a:rPr lang="en-US" dirty="0" smtClean="0">
                <a:solidFill>
                  <a:srgbClr val="C00000"/>
                </a:solidFill>
                <a:latin typeface="Times New Roman" pitchFamily="18" charset="0"/>
                <a:ea typeface="Calibri" pitchFamily="34" charset="0"/>
                <a:cs typeface="Times New Roman" pitchFamily="18" charset="0"/>
              </a:rPr>
              <a:t>3</a:t>
            </a:r>
            <a:r>
              <a:rPr lang="en-US" dirty="0" smtClean="0">
                <a:latin typeface="Times New Roman" pitchFamily="18" charset="0"/>
                <a:ea typeface="Calibri" pitchFamily="34" charset="0"/>
                <a:cs typeface="Times New Roman" pitchFamily="18" charset="0"/>
              </a:rPr>
              <a:t>)  = 3</a:t>
            </a:r>
          </a:p>
        </p:txBody>
      </p:sp>
      <p:cxnSp>
        <p:nvCxnSpPr>
          <p:cNvPr id="20" name="Straight Connector 19"/>
          <p:cNvCxnSpPr/>
          <p:nvPr/>
        </p:nvCxnSpPr>
        <p:spPr>
          <a:xfrm rot="5400000">
            <a:off x="4464843" y="2963859"/>
            <a:ext cx="2500330" cy="1588"/>
          </a:xfrm>
          <a:prstGeom prst="line">
            <a:avLst/>
          </a:prstGeom>
        </p:spPr>
        <p:style>
          <a:lnRef idx="2">
            <a:schemeClr val="dk1"/>
          </a:lnRef>
          <a:fillRef idx="0">
            <a:schemeClr val="dk1"/>
          </a:fillRef>
          <a:effectRef idx="1">
            <a:schemeClr val="dk1"/>
          </a:effectRef>
          <a:fontRef idx="minor">
            <a:schemeClr val="tx1"/>
          </a:fontRef>
        </p:style>
      </p:cxnSp>
      <p:sp>
        <p:nvSpPr>
          <p:cNvPr id="21" name="Left Brace 20"/>
          <p:cNvSpPr/>
          <p:nvPr/>
        </p:nvSpPr>
        <p:spPr>
          <a:xfrm>
            <a:off x="3973036" y="4572008"/>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rtl="0"/>
            <a:endParaRPr lang="fa-IR"/>
          </a:p>
        </p:txBody>
      </p:sp>
      <p:sp>
        <p:nvSpPr>
          <p:cNvPr id="23" name="Rectangle 22"/>
          <p:cNvSpPr/>
          <p:nvPr/>
        </p:nvSpPr>
        <p:spPr>
          <a:xfrm>
            <a:off x="3929058" y="4786322"/>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3</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22" name="Rectangle 21"/>
          <p:cNvSpPr/>
          <p:nvPr/>
        </p:nvSpPr>
        <p:spPr>
          <a:xfrm>
            <a:off x="6495900" y="2071678"/>
            <a:ext cx="1752404"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5x</a:t>
            </a:r>
            <a:r>
              <a:rPr lang="en-US" baseline="-30000" dirty="0" smtClean="0">
                <a:latin typeface="Times New Roman" pitchFamily="18" charset="0"/>
                <a:ea typeface="Calibri" pitchFamily="34" charset="0"/>
                <a:cs typeface="Times New Roman" pitchFamily="18" charset="0"/>
              </a:rPr>
              <a:t>1</a:t>
            </a:r>
            <a:r>
              <a:rPr lang="en-US" dirty="0" smtClean="0">
                <a:latin typeface="Times New Roman" pitchFamily="18" charset="0"/>
                <a:ea typeface="Calibri" pitchFamily="34" charset="0"/>
                <a:cs typeface="Times New Roman" pitchFamily="18" charset="0"/>
              </a:rPr>
              <a:t> + 10x</a:t>
            </a:r>
            <a:r>
              <a:rPr lang="en-US" baseline="-30000" dirty="0" smtClean="0">
                <a:latin typeface="Times New Roman" pitchFamily="18" charset="0"/>
                <a:ea typeface="Calibri" pitchFamily="34" charset="0"/>
                <a:cs typeface="Times New Roman" pitchFamily="18" charset="0"/>
              </a:rPr>
              <a:t>2</a:t>
            </a:r>
            <a:r>
              <a:rPr lang="en-US" dirty="0" smtClean="0">
                <a:latin typeface="Times New Roman" pitchFamily="18" charset="0"/>
                <a:ea typeface="Calibri" pitchFamily="34" charset="0"/>
                <a:cs typeface="Times New Roman" pitchFamily="18" charset="0"/>
              </a:rPr>
              <a:t>  </a:t>
            </a:r>
            <a:r>
              <a:rPr lang="en-US" dirty="0" smtClean="0">
                <a:solidFill>
                  <a:srgbClr val="C00000"/>
                </a:solidFill>
                <a:latin typeface="Times New Roman" pitchFamily="18" charset="0"/>
                <a:ea typeface="Calibri" pitchFamily="34" charset="0"/>
                <a:cs typeface="Times New Roman" pitchFamily="18" charset="0"/>
              </a:rPr>
              <a:t>=</a:t>
            </a:r>
            <a:r>
              <a:rPr lang="en-US" dirty="0" smtClean="0">
                <a:latin typeface="Times New Roman" pitchFamily="18" charset="0"/>
                <a:ea typeface="Calibri" pitchFamily="34" charset="0"/>
                <a:cs typeface="Times New Roman" pitchFamily="18" charset="0"/>
              </a:rPr>
              <a:t> 40 </a:t>
            </a:r>
            <a:endParaRPr lang="en-US" sz="600" dirty="0" smtClean="0">
              <a:latin typeface="Arial" pitchFamily="34" charset="0"/>
              <a:cs typeface="Arial" pitchFamily="34" charset="0"/>
            </a:endParaRPr>
          </a:p>
        </p:txBody>
      </p:sp>
      <p:sp>
        <p:nvSpPr>
          <p:cNvPr id="24" name="Rectangle 23"/>
          <p:cNvSpPr/>
          <p:nvPr/>
        </p:nvSpPr>
        <p:spPr>
          <a:xfrm>
            <a:off x="6495900" y="2720691"/>
            <a:ext cx="1906292"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5(</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+ 10(</a:t>
            </a:r>
            <a:r>
              <a:rPr lang="en-US" dirty="0" smtClean="0">
                <a:solidFill>
                  <a:srgbClr val="00B0F0"/>
                </a:solidFill>
                <a:latin typeface="Times New Roman" pitchFamily="18" charset="0"/>
                <a:ea typeface="Calibri" pitchFamily="34" charset="0"/>
                <a:cs typeface="Times New Roman" pitchFamily="18" charset="0"/>
              </a:rPr>
              <a:t>4</a:t>
            </a:r>
            <a:r>
              <a:rPr lang="en-US" dirty="0" smtClean="0">
                <a:latin typeface="Times New Roman" pitchFamily="18" charset="0"/>
                <a:ea typeface="Calibri" pitchFamily="34" charset="0"/>
                <a:cs typeface="Times New Roman" pitchFamily="18" charset="0"/>
              </a:rPr>
              <a:t>)  = 40 </a:t>
            </a:r>
            <a:endParaRPr lang="en-US" sz="600" dirty="0" smtClean="0">
              <a:latin typeface="Arial" pitchFamily="34" charset="0"/>
              <a:cs typeface="Arial" pitchFamily="34" charset="0"/>
            </a:endParaRPr>
          </a:p>
        </p:txBody>
      </p:sp>
      <p:sp>
        <p:nvSpPr>
          <p:cNvPr id="25" name="Rectangle 24"/>
          <p:cNvSpPr/>
          <p:nvPr/>
        </p:nvSpPr>
        <p:spPr>
          <a:xfrm>
            <a:off x="6495900" y="3369704"/>
            <a:ext cx="1906292" cy="369332"/>
          </a:xfrm>
          <a:prstGeom prst="rect">
            <a:avLst/>
          </a:prstGeom>
        </p:spPr>
        <p:txBody>
          <a:bodyPr wrap="none">
            <a:spAutoFit/>
          </a:bodyPr>
          <a:lstStyle/>
          <a:p>
            <a:pPr lvl="0" algn="ctr" rtl="0"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5(</a:t>
            </a:r>
            <a:r>
              <a:rPr lang="en-US" dirty="0" smtClean="0">
                <a:solidFill>
                  <a:srgbClr val="00B0F0"/>
                </a:solidFill>
                <a:latin typeface="Times New Roman" pitchFamily="18" charset="0"/>
                <a:ea typeface="Calibri" pitchFamily="34" charset="0"/>
                <a:cs typeface="Times New Roman" pitchFamily="18" charset="0"/>
              </a:rPr>
              <a:t>8</a:t>
            </a:r>
            <a:r>
              <a:rPr lang="en-US" dirty="0" smtClean="0">
                <a:latin typeface="Times New Roman" pitchFamily="18" charset="0"/>
                <a:ea typeface="Calibri" pitchFamily="34" charset="0"/>
                <a:cs typeface="Times New Roman" pitchFamily="18" charset="0"/>
              </a:rPr>
              <a:t>) + 10(</a:t>
            </a:r>
            <a:r>
              <a:rPr lang="en-US" dirty="0" smtClean="0">
                <a:solidFill>
                  <a:srgbClr val="C00000"/>
                </a:solidFill>
                <a:latin typeface="Times New Roman" pitchFamily="18" charset="0"/>
                <a:ea typeface="Calibri" pitchFamily="34" charset="0"/>
                <a:cs typeface="Times New Roman" pitchFamily="18" charset="0"/>
              </a:rPr>
              <a:t>0</a:t>
            </a:r>
            <a:r>
              <a:rPr lang="en-US" dirty="0" smtClean="0">
                <a:latin typeface="Times New Roman" pitchFamily="18" charset="0"/>
                <a:ea typeface="Calibri" pitchFamily="34" charset="0"/>
                <a:cs typeface="Times New Roman" pitchFamily="18" charset="0"/>
              </a:rPr>
              <a:t>)  = 40 </a:t>
            </a:r>
            <a:endParaRPr lang="en-US" sz="600" dirty="0" smtClean="0">
              <a:latin typeface="Arial" pitchFamily="34" charset="0"/>
              <a:cs typeface="Arial" pitchFamily="34" charset="0"/>
            </a:endParaRPr>
          </a:p>
        </p:txBody>
      </p:sp>
      <p:sp>
        <p:nvSpPr>
          <p:cNvPr id="26" name="Left Brace 25"/>
          <p:cNvSpPr/>
          <p:nvPr/>
        </p:nvSpPr>
        <p:spPr>
          <a:xfrm>
            <a:off x="6924528" y="4524854"/>
            <a:ext cx="71438" cy="785818"/>
          </a:xfrm>
          <a:prstGeom prst="leftBrace">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27" name="Rectangle 26"/>
          <p:cNvSpPr/>
          <p:nvPr/>
        </p:nvSpPr>
        <p:spPr>
          <a:xfrm>
            <a:off x="6880550" y="452485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1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8</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28" name="Rectangle 27"/>
          <p:cNvSpPr/>
          <p:nvPr/>
        </p:nvSpPr>
        <p:spPr>
          <a:xfrm>
            <a:off x="6880550" y="4882044"/>
            <a:ext cx="1115548" cy="369332"/>
          </a:xfrm>
          <a:prstGeom prst="rect">
            <a:avLst/>
          </a:prstGeom>
        </p:spPr>
        <p:txBody>
          <a:bodyPr wrap="square">
            <a:spAutoFit/>
          </a:bodyPr>
          <a:lstStyle/>
          <a:p>
            <a:pPr algn="l" rtl="0"/>
            <a:r>
              <a:rPr lang="fa-IR" dirty="0" smtClean="0">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x</a:t>
            </a:r>
            <a:r>
              <a:rPr lang="en-US" baseline="-30000" dirty="0" smtClean="0">
                <a:latin typeface="Times New Roman" pitchFamily="18" charset="0"/>
                <a:ea typeface="Calibri" pitchFamily="34" charset="0"/>
                <a:cs typeface="Times New Roman" pitchFamily="18" charset="0"/>
              </a:rPr>
              <a:t>2 </a:t>
            </a:r>
            <a:r>
              <a:rPr lang="en-US" dirty="0" smtClean="0">
                <a:latin typeface="Times New Roman" pitchFamily="18" charset="0"/>
                <a:ea typeface="Calibri" pitchFamily="34" charset="0"/>
                <a:cs typeface="Times New Roman" pitchFamily="18" charset="0"/>
              </a:rPr>
              <a:t> = </a:t>
            </a:r>
            <a:r>
              <a:rPr lang="en-US" dirty="0" smtClean="0">
                <a:solidFill>
                  <a:srgbClr val="00B0F0"/>
                </a:solidFill>
                <a:latin typeface="Times New Roman" pitchFamily="18" charset="0"/>
                <a:ea typeface="Calibri" pitchFamily="34" charset="0"/>
                <a:cs typeface="Times New Roman" pitchFamily="18" charset="0"/>
              </a:rPr>
              <a:t>4</a:t>
            </a:r>
            <a:endParaRPr lang="en-US" baseline="-30000" dirty="0" smtClean="0">
              <a:solidFill>
                <a:srgbClr val="00B0F0"/>
              </a:solidFill>
              <a:latin typeface="Times New Roman" pitchFamily="18" charset="0"/>
              <a:ea typeface="Calibri" pitchFamily="34" charset="0"/>
              <a:cs typeface="Times New Roman" pitchFamily="18" charset="0"/>
            </a:endParaRPr>
          </a:p>
        </p:txBody>
      </p:sp>
      <p:sp>
        <p:nvSpPr>
          <p:cNvPr id="29"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55</a:t>
            </a:fld>
            <a:endParaRPr lang="fa-IR" dirty="0"/>
          </a:p>
        </p:txBody>
      </p:sp>
      <p:pic>
        <p:nvPicPr>
          <p:cNvPr id="3" name="Picture 2"/>
          <p:cNvPicPr>
            <a:picLocks noChangeAspect="1" noChangeArrowheads="1"/>
          </p:cNvPicPr>
          <p:nvPr/>
        </p:nvPicPr>
        <p:blipFill>
          <a:blip r:embed="rId2"/>
          <a:srcRect/>
          <a:stretch>
            <a:fillRect/>
          </a:stretch>
        </p:blipFill>
        <p:spPr bwMode="auto">
          <a:xfrm>
            <a:off x="285720" y="2405082"/>
            <a:ext cx="4057650" cy="3810000"/>
          </a:xfrm>
          <a:prstGeom prst="rect">
            <a:avLst/>
          </a:prstGeom>
          <a:noFill/>
          <a:ln w="9525">
            <a:noFill/>
            <a:miter lim="800000"/>
            <a:headEnd/>
            <a:tailEnd/>
          </a:ln>
          <a:effectLst/>
        </p:spPr>
      </p:pic>
      <p:cxnSp>
        <p:nvCxnSpPr>
          <p:cNvPr id="5" name="Straight Connector 4"/>
          <p:cNvCxnSpPr/>
          <p:nvPr/>
        </p:nvCxnSpPr>
        <p:spPr>
          <a:xfrm rot="16200000" flipH="1">
            <a:off x="-142908" y="4286256"/>
            <a:ext cx="2428892" cy="17145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4282" y="4643446"/>
            <a:ext cx="3214710" cy="164307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674" name="AutoShape 2" descr="Wide upward diagonal"/>
          <p:cNvSpPr>
            <a:spLocks noChangeArrowheads="1"/>
          </p:cNvSpPr>
          <p:nvPr/>
        </p:nvSpPr>
        <p:spPr bwMode="auto">
          <a:xfrm>
            <a:off x="428596" y="5143512"/>
            <a:ext cx="1143008" cy="857256"/>
          </a:xfrm>
          <a:prstGeom prst="rtTriangle">
            <a:avLst/>
          </a:prstGeom>
          <a:pattFill prst="wdUpDiag">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fa-IR"/>
          </a:p>
        </p:txBody>
      </p:sp>
      <p:sp>
        <p:nvSpPr>
          <p:cNvPr id="15" name="Rectangle 14"/>
          <p:cNvSpPr/>
          <p:nvPr/>
        </p:nvSpPr>
        <p:spPr>
          <a:xfrm>
            <a:off x="4123536" y="6060064"/>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1</a:t>
            </a:r>
            <a:endParaRPr lang="fa-IR" dirty="0">
              <a:solidFill>
                <a:srgbClr val="C00000"/>
              </a:solidFill>
            </a:endParaRPr>
          </a:p>
        </p:txBody>
      </p:sp>
      <p:sp>
        <p:nvSpPr>
          <p:cNvPr id="16" name="Rectangle 15"/>
          <p:cNvSpPr/>
          <p:nvPr/>
        </p:nvSpPr>
        <p:spPr>
          <a:xfrm>
            <a:off x="-19868" y="2273850"/>
            <a:ext cx="377026" cy="369332"/>
          </a:xfrm>
          <a:prstGeom prst="rect">
            <a:avLst/>
          </a:prstGeom>
        </p:spPr>
        <p:txBody>
          <a:bodyPr wrap="none">
            <a:spAutoFit/>
          </a:bodyPr>
          <a:lstStyle/>
          <a:p>
            <a:r>
              <a:rPr lang="en-US" dirty="0" smtClean="0">
                <a:solidFill>
                  <a:srgbClr val="C00000"/>
                </a:solidFill>
                <a:latin typeface="Times New Roman" pitchFamily="18" charset="0"/>
                <a:ea typeface="Calibri" pitchFamily="34" charset="0"/>
                <a:cs typeface="Times New Roman" pitchFamily="18" charset="0"/>
              </a:rPr>
              <a:t>x</a:t>
            </a:r>
            <a:r>
              <a:rPr lang="en-US" baseline="-30000" dirty="0" smtClean="0">
                <a:solidFill>
                  <a:srgbClr val="C00000"/>
                </a:solidFill>
                <a:latin typeface="Times New Roman" pitchFamily="18" charset="0"/>
                <a:ea typeface="Calibri" pitchFamily="34" charset="0"/>
                <a:cs typeface="Times New Roman" pitchFamily="18" charset="0"/>
              </a:rPr>
              <a:t>2</a:t>
            </a:r>
            <a:endParaRPr lang="fa-IR" dirty="0">
              <a:solidFill>
                <a:srgbClr val="C00000"/>
              </a:solidFill>
            </a:endParaRPr>
          </a:p>
        </p:txBody>
      </p:sp>
      <p:sp>
        <p:nvSpPr>
          <p:cNvPr id="19" name="5-Point Star 18"/>
          <p:cNvSpPr/>
          <p:nvPr/>
        </p:nvSpPr>
        <p:spPr>
          <a:xfrm>
            <a:off x="285720" y="5000636"/>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0" name="5-Point Star 19"/>
          <p:cNvSpPr/>
          <p:nvPr/>
        </p:nvSpPr>
        <p:spPr>
          <a:xfrm>
            <a:off x="285720" y="6072206"/>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1" name="5-Point Star 20"/>
          <p:cNvSpPr/>
          <p:nvPr/>
        </p:nvSpPr>
        <p:spPr>
          <a:xfrm>
            <a:off x="1714480" y="6000768"/>
            <a:ext cx="142876" cy="142876"/>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cxnSp>
        <p:nvCxnSpPr>
          <p:cNvPr id="24" name="Straight Arrow Connector 23"/>
          <p:cNvCxnSpPr/>
          <p:nvPr/>
        </p:nvCxnSpPr>
        <p:spPr>
          <a:xfrm rot="10800000" flipV="1">
            <a:off x="1142976" y="4441274"/>
            <a:ext cx="857256" cy="48792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928794" y="4286256"/>
            <a:ext cx="1071570" cy="369332"/>
          </a:xfrm>
          <a:prstGeom prst="rect">
            <a:avLst/>
          </a:prstGeom>
          <a:noFill/>
        </p:spPr>
        <p:txBody>
          <a:bodyPr wrap="square" rtlCol="1">
            <a:spAutoFit/>
          </a:bodyPr>
          <a:lstStyle/>
          <a:p>
            <a:r>
              <a:rPr lang="fa-IR" dirty="0" smtClean="0"/>
              <a:t>نقطه تبهگن</a:t>
            </a:r>
            <a:endParaRPr lang="fa-IR" dirty="0"/>
          </a:p>
        </p:txBody>
      </p:sp>
      <p:cxnSp>
        <p:nvCxnSpPr>
          <p:cNvPr id="42" name="Straight Connector 41"/>
          <p:cNvCxnSpPr/>
          <p:nvPr/>
        </p:nvCxnSpPr>
        <p:spPr>
          <a:xfrm>
            <a:off x="214282" y="5072074"/>
            <a:ext cx="1857388"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5-Point Star 16"/>
          <p:cNvSpPr/>
          <p:nvPr/>
        </p:nvSpPr>
        <p:spPr>
          <a:xfrm>
            <a:off x="1000100" y="5000636"/>
            <a:ext cx="142876" cy="142876"/>
          </a:xfrm>
          <a:prstGeom prst="star5">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fa-IR"/>
          </a:p>
        </p:txBody>
      </p:sp>
      <p:sp>
        <p:nvSpPr>
          <p:cNvPr id="45" name="TextBox 44"/>
          <p:cNvSpPr txBox="1"/>
          <p:nvPr/>
        </p:nvSpPr>
        <p:spPr>
          <a:xfrm>
            <a:off x="3929058" y="5000636"/>
            <a:ext cx="4857784" cy="872034"/>
          </a:xfrm>
          <a:prstGeom prst="rect">
            <a:avLst/>
          </a:prstGeom>
          <a:noFill/>
        </p:spPr>
        <p:txBody>
          <a:bodyPr wrap="square" rtlCol="1">
            <a:spAutoFit/>
          </a:bodyPr>
          <a:lstStyle/>
          <a:p>
            <a:pPr>
              <a:lnSpc>
                <a:spcPct val="150000"/>
              </a:lnSpc>
            </a:pPr>
            <a:r>
              <a:rPr lang="fa-IR" smtClean="0">
                <a:solidFill>
                  <a:srgbClr val="002060"/>
                </a:solidFill>
              </a:rPr>
              <a:t>به دلیل اینکه بیش از دو خط از یک نقطه عبور کرده است این نقطه تبهگن است</a:t>
            </a:r>
            <a:endParaRPr lang="fa-IR" dirty="0">
              <a:solidFill>
                <a:srgbClr val="002060"/>
              </a:solidFill>
            </a:endParaRPr>
          </a:p>
        </p:txBody>
      </p:sp>
      <p:sp>
        <p:nvSpPr>
          <p:cNvPr id="18"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wom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2" name="Slide Number Placeholder 3"/>
          <p:cNvSpPr txBox="1">
            <a:spLocks/>
          </p:cNvSpPr>
          <p:nvPr/>
        </p:nvSpPr>
        <p:spPr>
          <a:xfrm rot="19998307">
            <a:off x="1652684" y="1980763"/>
            <a:ext cx="725139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6000" b="0" i="0" u="none" strike="noStrike" kern="1200" cap="none" spc="0" normalizeH="0" baseline="0" noProof="0" dirty="0">
              <a:ln>
                <a:noFill/>
              </a:ln>
              <a:solidFill>
                <a:schemeClr val="bg1">
                  <a:lumMod val="95000"/>
                </a:schemeClr>
              </a:solidFill>
              <a:effectLst/>
              <a:uLnTx/>
              <a:uFillTx/>
              <a:latin typeface="+mn-lt"/>
              <a:ea typeface="+mn-ea"/>
              <a:cs typeface="+mn-cs"/>
            </a:endParaRPr>
          </a:p>
        </p:txBody>
      </p:sp>
      <p:sp>
        <p:nvSpPr>
          <p:cNvPr id="23" name="TextBox 19"/>
          <p:cNvSpPr txBox="1"/>
          <p:nvPr/>
        </p:nvSpPr>
        <p:spPr>
          <a:xfrm>
            <a:off x="571472" y="1000108"/>
            <a:ext cx="41434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defPPr>
              <a:defRPr lang="fa-IR"/>
            </a:defPPr>
            <a:lvl1pPr marL="0" algn="r" defTabSz="914400" rtl="1" eaLnBrk="1" latinLnBrk="0" hangingPunct="1">
              <a:defRPr sz="1800" kern="1200">
                <a:solidFill>
                  <a:schemeClr val="dk1"/>
                </a:solidFill>
                <a:latin typeface="+mn-lt"/>
                <a:ea typeface="+mn-ea"/>
                <a:cs typeface="+mn-cs"/>
              </a:defRPr>
            </a:lvl1pPr>
            <a:lvl2pPr marL="457200" algn="r" defTabSz="914400" rtl="1" eaLnBrk="1" latinLnBrk="0" hangingPunct="1">
              <a:defRPr sz="1800" kern="1200">
                <a:solidFill>
                  <a:schemeClr val="dk1"/>
                </a:solidFill>
                <a:latin typeface="+mn-lt"/>
                <a:ea typeface="+mn-ea"/>
                <a:cs typeface="+mn-cs"/>
              </a:defRPr>
            </a:lvl2pPr>
            <a:lvl3pPr marL="914400" algn="r" defTabSz="914400" rtl="1" eaLnBrk="1" latinLnBrk="0" hangingPunct="1">
              <a:defRPr sz="1800" kern="1200">
                <a:solidFill>
                  <a:schemeClr val="dk1"/>
                </a:solidFill>
                <a:latin typeface="+mn-lt"/>
                <a:ea typeface="+mn-ea"/>
                <a:cs typeface="+mn-cs"/>
              </a:defRPr>
            </a:lvl3pPr>
            <a:lvl4pPr marL="1371600" algn="r" defTabSz="914400" rtl="1" eaLnBrk="1" latinLnBrk="0" hangingPunct="1">
              <a:defRPr sz="1800" kern="1200">
                <a:solidFill>
                  <a:schemeClr val="dk1"/>
                </a:solidFill>
                <a:latin typeface="+mn-lt"/>
                <a:ea typeface="+mn-ea"/>
                <a:cs typeface="+mn-cs"/>
              </a:defRPr>
            </a:lvl4pPr>
            <a:lvl5pPr marL="1828800" algn="r" defTabSz="914400" rtl="1" eaLnBrk="1" latinLnBrk="0" hangingPunct="1">
              <a:defRPr sz="1800" kern="1200">
                <a:solidFill>
                  <a:schemeClr val="dk1"/>
                </a:solidFill>
                <a:latin typeface="+mn-lt"/>
                <a:ea typeface="+mn-ea"/>
                <a:cs typeface="+mn-cs"/>
              </a:defRPr>
            </a:lvl5pPr>
            <a:lvl6pPr marL="2286000" algn="r" defTabSz="914400" rtl="1" eaLnBrk="1" latinLnBrk="0" hangingPunct="1">
              <a:defRPr sz="1800" kern="1200">
                <a:solidFill>
                  <a:schemeClr val="dk1"/>
                </a:solidFill>
                <a:latin typeface="+mn-lt"/>
                <a:ea typeface="+mn-ea"/>
                <a:cs typeface="+mn-cs"/>
              </a:defRPr>
            </a:lvl6pPr>
            <a:lvl7pPr marL="2743200" algn="r" defTabSz="914400" rtl="1" eaLnBrk="1" latinLnBrk="0" hangingPunct="1">
              <a:defRPr sz="1800" kern="1200">
                <a:solidFill>
                  <a:schemeClr val="dk1"/>
                </a:solidFill>
                <a:latin typeface="+mn-lt"/>
                <a:ea typeface="+mn-ea"/>
                <a:cs typeface="+mn-cs"/>
              </a:defRPr>
            </a:lvl7pPr>
            <a:lvl8pPr marL="3200400" algn="r" defTabSz="914400" rtl="1" eaLnBrk="1" latinLnBrk="0" hangingPunct="1">
              <a:defRPr sz="1800" kern="1200">
                <a:solidFill>
                  <a:schemeClr val="dk1"/>
                </a:solidFill>
                <a:latin typeface="+mn-lt"/>
                <a:ea typeface="+mn-ea"/>
                <a:cs typeface="+mn-cs"/>
              </a:defRPr>
            </a:lvl8pPr>
            <a:lvl9pPr marL="3657600" algn="r" defTabSz="914400" rtl="1" eaLnBrk="1" latinLnBrk="0" hangingPunct="1">
              <a:defRPr sz="1800" kern="1200">
                <a:solidFill>
                  <a:schemeClr val="dk1"/>
                </a:solidFill>
                <a:latin typeface="+mn-lt"/>
                <a:ea typeface="+mn-ea"/>
                <a:cs typeface="+mn-cs"/>
              </a:defRPr>
            </a:lvl9pPr>
          </a:lstStyle>
          <a:p>
            <a:pPr algn="ctr"/>
            <a:r>
              <a:rPr lang="fa-IR" dirty="0" smtClean="0">
                <a:solidFill>
                  <a:srgbClr val="002060"/>
                </a:solidFill>
              </a:rPr>
              <a:t>نقاط بدست آمده در اسلاید قبل را رسم می کنیم </a:t>
            </a:r>
            <a:endParaRPr lang="fa-IR" dirty="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29322" y="785794"/>
            <a:ext cx="2500330"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مدلها در تحقیق در عملیات</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3" name="TextBox 2"/>
          <p:cNvSpPr txBox="1"/>
          <p:nvPr/>
        </p:nvSpPr>
        <p:spPr>
          <a:xfrm>
            <a:off x="571472" y="1428736"/>
            <a:ext cx="8072494" cy="369332"/>
          </a:xfrm>
          <a:prstGeom prst="rect">
            <a:avLst/>
          </a:prstGeom>
          <a:noFill/>
        </p:spPr>
        <p:txBody>
          <a:bodyPr wrap="square" rtlCol="1">
            <a:spAutoFit/>
          </a:bodyPr>
          <a:lstStyle/>
          <a:p>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مدلها معمولا ساده شده واقعیت است. در </a:t>
            </a:r>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OR</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سه مدل وجود دارد که در زیر به شرح آنها خواهیم پرداخت:</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TextBox 3"/>
          <p:cNvSpPr txBox="1"/>
          <p:nvPr/>
        </p:nvSpPr>
        <p:spPr>
          <a:xfrm>
            <a:off x="642910" y="1984569"/>
            <a:ext cx="8001056" cy="646331"/>
          </a:xfrm>
          <a:prstGeom prst="rect">
            <a:avLst/>
          </a:prstGeom>
          <a:noFill/>
        </p:spPr>
        <p:txBody>
          <a:bodyPr wrap="square" rtlCol="1">
            <a:spAutoFit/>
          </a:bodyPr>
          <a:lstStyle/>
          <a:p>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مدل شمایلی :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جایگزین فیزیکی از سیستم است که معمولا در اندازه های متفاوت نشان داده می شود مانند ماکت سه بعدی و تصاویر دو بعدی</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TextBox 4"/>
          <p:cNvSpPr txBox="1"/>
          <p:nvPr/>
        </p:nvSpPr>
        <p:spPr>
          <a:xfrm>
            <a:off x="428596" y="2817401"/>
            <a:ext cx="8215370"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مدل قیاسی :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این مدل در قالب نمودار دو بعدی بیان می شود مانند نمودار سازمانی</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TextBox 5"/>
          <p:cNvSpPr txBox="1"/>
          <p:nvPr/>
        </p:nvSpPr>
        <p:spPr>
          <a:xfrm>
            <a:off x="285720" y="3373234"/>
            <a:ext cx="8358246" cy="369332"/>
          </a:xfrm>
          <a:prstGeom prst="rect">
            <a:avLst/>
          </a:prstGeom>
          <a:noFill/>
        </p:spPr>
        <p:txBody>
          <a:bodyPr wrap="square" rtlCol="1">
            <a:spAutoFit/>
          </a:bodyPr>
          <a:lstStyle/>
          <a:p>
            <a:pPr algn="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مدل ریاضی: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مسائل پیچیده را تنها با این مدل می توان تحلیل کرد. دلایل استفاده از این مدل بدین شرح است :</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TextBox 6"/>
          <p:cNvSpPr txBox="1"/>
          <p:nvPr/>
        </p:nvSpPr>
        <p:spPr>
          <a:xfrm>
            <a:off x="1000100" y="3929066"/>
            <a:ext cx="7643866" cy="2585323"/>
          </a:xfrm>
          <a:prstGeom prst="rect">
            <a:avLst/>
          </a:prstGeom>
          <a:noFill/>
        </p:spPr>
        <p:txBody>
          <a:bodyPr wrap="square" rtlCol="1">
            <a:spAutoFit/>
          </a:bodyPr>
          <a:lstStyle/>
          <a:p>
            <a:pPr algn="r">
              <a:lnSpc>
                <a:spcPct val="150000"/>
              </a:lnSpc>
              <a:buFontTx/>
              <a:buChar char="-"/>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موقعیت های پیچیده را می توان تعریف کرد</a:t>
            </a:r>
          </a:p>
          <a:p>
            <a:pPr algn="r">
              <a:lnSpc>
                <a:spcPct val="150000"/>
              </a:lnSpc>
              <a:buFontTx/>
              <a:buChar char="-"/>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می توان زمان عملیات واقعی را شبیه سازی کرد</a:t>
            </a:r>
          </a:p>
          <a:p>
            <a:pPr algn="r">
              <a:lnSpc>
                <a:spcPct val="150000"/>
              </a:lnSpc>
              <a:buFontTx/>
              <a:buChar char="-"/>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آزمایش سیستم را ساده تر و امکان پذیر می سازد</a:t>
            </a:r>
          </a:p>
          <a:p>
            <a:pPr algn="r">
              <a:lnSpc>
                <a:spcPct val="150000"/>
              </a:lnSpc>
              <a:buFontTx/>
              <a:buChar char="-"/>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هزینه رفع عیب بسیار پایین است</a:t>
            </a:r>
          </a:p>
          <a:p>
            <a:pPr algn="r">
              <a:lnSpc>
                <a:spcPct val="150000"/>
              </a:lnSpc>
              <a:buFontTx/>
              <a:buChar char="-"/>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ریسک در تصمیم را محاسبه می کند</a:t>
            </a:r>
          </a:p>
          <a:p>
            <a:pPr algn="r">
              <a:lnSpc>
                <a:spcPct val="15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زمینه آموزش و یادگیری را فراهم می کند</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 name="Slide Number Placeholder 7"/>
          <p:cNvSpPr>
            <a:spLocks noGrp="1"/>
          </p:cNvSpPr>
          <p:nvPr>
            <p:ph type="sldNum" sz="quarter" idx="12"/>
          </p:nvPr>
        </p:nvSpPr>
        <p:spPr/>
        <p:txBody>
          <a:bodyPr/>
          <a:lstStyle/>
          <a:p>
            <a:fld id="{56F17A71-66B3-4790-9AE2-7F4F187F56F8}" type="slidenum">
              <a:rPr lang="fa-IR" smtClean="0"/>
              <a:pPr/>
              <a:t>6</a:t>
            </a:fld>
            <a:endParaRPr lang="fa-IR"/>
          </a:p>
        </p:txBody>
      </p:sp>
      <p:sp>
        <p:nvSpPr>
          <p:cNvPr id="9"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857232"/>
            <a:ext cx="8072494" cy="2308324"/>
          </a:xfrm>
          <a:prstGeom prst="rect">
            <a:avLst/>
          </a:prstGeom>
          <a:noFill/>
        </p:spPr>
        <p:txBody>
          <a:bodyPr wrap="square" rtlCol="1">
            <a:spAutoFit/>
          </a:bodyPr>
          <a:lstStyle/>
          <a:p>
            <a:pPr>
              <a:lnSpc>
                <a:spcPct val="200000"/>
              </a:lnSpc>
            </a:pPr>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مدلهای ریاضی به سه دسته تقسیم می شوند :</a:t>
            </a:r>
          </a:p>
          <a:p>
            <a:pPr>
              <a:lnSpc>
                <a:spcPct val="20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قطعی :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در شرایط اطمینان کامل ساخته می شود</a:t>
            </a:r>
          </a:p>
          <a:p>
            <a:pPr>
              <a:lnSpc>
                <a:spcPct val="20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احتمالی :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در شرایط نامعین و تصادفی رخ می دهد. مهمترین مدلهای احتمالی شامل 1– مارکوفی 2– صف</a:t>
            </a:r>
          </a:p>
          <a:p>
            <a:pPr>
              <a:lnSpc>
                <a:spcPct val="200000"/>
              </a:lnSpc>
            </a:pP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ترکیبی : </a:t>
            </a: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هم در شرایط قطعی و هم در شرایط احتمال ساخته می شود </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lide Number Placeholder 2"/>
          <p:cNvSpPr>
            <a:spLocks noGrp="1"/>
          </p:cNvSpPr>
          <p:nvPr>
            <p:ph type="sldNum" sz="quarter" idx="12"/>
          </p:nvPr>
        </p:nvSpPr>
        <p:spPr/>
        <p:txBody>
          <a:bodyPr/>
          <a:lstStyle/>
          <a:p>
            <a:fld id="{56F17A71-66B3-4790-9AE2-7F4F187F56F8}" type="slidenum">
              <a:rPr lang="fa-IR" smtClean="0"/>
              <a:pPr/>
              <a:t>7</a:t>
            </a:fld>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404" y="1428736"/>
            <a:ext cx="5000628" cy="1714512"/>
          </a:xfrm>
          <a:prstGeom prst="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فصل دوم</a:t>
            </a:r>
            <a:endParaRPr lang="fa-IR" sz="6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32" y="3500438"/>
            <a:ext cx="5000628" cy="1714512"/>
          </a:xfrm>
          <a:prstGeom prst="rec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برنامه ریزی خطی ( مدلسازی)</a:t>
            </a:r>
            <a:endParaRPr lang="fa-I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fld id="{56F17A71-66B3-4790-9AE2-7F4F187F56F8}" type="slidenum">
              <a:rPr lang="fa-IR" smtClean="0"/>
              <a:pPr/>
              <a:t>8</a:t>
            </a:fld>
            <a:endParaRPr lang="fa-IR"/>
          </a:p>
        </p:txBody>
      </p:sp>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F17A71-66B3-4790-9AE2-7F4F187F56F8}" type="slidenum">
              <a:rPr lang="fa-IR" smtClean="0"/>
              <a:pPr/>
              <a:t>9</a:t>
            </a:fld>
            <a:endParaRPr lang="fa-IR"/>
          </a:p>
        </p:txBody>
      </p:sp>
      <p:graphicFrame>
        <p:nvGraphicFramePr>
          <p:cNvPr id="4" name="Table 3"/>
          <p:cNvGraphicFramePr>
            <a:graphicFrameLocks noGrp="1"/>
          </p:cNvGraphicFramePr>
          <p:nvPr/>
        </p:nvGraphicFramePr>
        <p:xfrm>
          <a:off x="1228408" y="1714488"/>
          <a:ext cx="6687185" cy="1483360"/>
        </p:xfrm>
        <a:graphic>
          <a:graphicData uri="http://schemas.openxmlformats.org/drawingml/2006/table">
            <a:tbl>
              <a:tblPr rtl="1" firstRow="1" bandRow="1">
                <a:tableStyleId>{16D9F66E-5EB9-4882-86FB-DCBF35E3C3E4}</a:tableStyleId>
              </a:tblPr>
              <a:tblGrid>
                <a:gridCol w="1681480"/>
                <a:gridCol w="1219200"/>
                <a:gridCol w="1219200"/>
                <a:gridCol w="1219200"/>
                <a:gridCol w="1348105"/>
              </a:tblGrid>
              <a:tr h="370840">
                <a:tc>
                  <a:txBody>
                    <a:bodyPr/>
                    <a:lstStyle/>
                    <a:p>
                      <a:pPr algn="ctr" rtl="1"/>
                      <a:r>
                        <a:rPr lang="fa-IR" b="1" dirty="0" smtClean="0"/>
                        <a:t>میزان منابع موجود</a:t>
                      </a:r>
                      <a:endParaRPr lang="fa-IR" b="1" dirty="0"/>
                    </a:p>
                  </a:txBody>
                  <a:tcPr anchor="ctr"/>
                </a:tc>
                <a:tc>
                  <a:txBody>
                    <a:bodyPr/>
                    <a:lstStyle/>
                    <a:p>
                      <a:pPr algn="ctr" rtl="1"/>
                      <a:r>
                        <a:rPr lang="fa-IR" b="1" dirty="0" smtClean="0"/>
                        <a:t>محصول3</a:t>
                      </a:r>
                      <a:endParaRPr lang="fa-IR" b="1" dirty="0"/>
                    </a:p>
                  </a:txBody>
                  <a:tcPr anchor="ctr"/>
                </a:tc>
                <a:tc>
                  <a:txBody>
                    <a:bodyPr/>
                    <a:lstStyle/>
                    <a:p>
                      <a:pPr algn="ctr" rtl="1"/>
                      <a:r>
                        <a:rPr lang="fa-IR" b="1" dirty="0" smtClean="0"/>
                        <a:t>محصول2</a:t>
                      </a:r>
                      <a:endParaRPr lang="fa-IR" b="1" dirty="0"/>
                    </a:p>
                  </a:txBody>
                  <a:tcPr anchor="ctr"/>
                </a:tc>
                <a:tc>
                  <a:txBody>
                    <a:bodyPr/>
                    <a:lstStyle/>
                    <a:p>
                      <a:pPr algn="ctr" rtl="1"/>
                      <a:r>
                        <a:rPr lang="fa-IR" b="1" dirty="0" smtClean="0"/>
                        <a:t>محصول1</a:t>
                      </a:r>
                      <a:endParaRPr lang="fa-IR" b="1" dirty="0"/>
                    </a:p>
                  </a:txBody>
                  <a:tcPr anchor="ctr"/>
                </a:tc>
                <a:tc>
                  <a:txBody>
                    <a:bodyPr/>
                    <a:lstStyle/>
                    <a:p>
                      <a:pPr algn="ctr" rtl="1"/>
                      <a:endParaRPr lang="fa-IR" b="0" dirty="0"/>
                    </a:p>
                  </a:txBody>
                  <a:tcPr anchor="ctr"/>
                </a:tc>
              </a:tr>
              <a:tr h="370840">
                <a:tc>
                  <a:txBody>
                    <a:bodyPr/>
                    <a:lstStyle/>
                    <a:p>
                      <a:pPr algn="ctr" rtl="1"/>
                      <a:r>
                        <a:rPr lang="fa-IR" b="0" dirty="0" smtClean="0"/>
                        <a:t>200نفر</a:t>
                      </a:r>
                      <a:endParaRPr lang="fa-IR" b="0" dirty="0"/>
                    </a:p>
                  </a:txBody>
                  <a:tcPr anchor="ctr"/>
                </a:tc>
                <a:tc>
                  <a:txBody>
                    <a:bodyPr/>
                    <a:lstStyle/>
                    <a:p>
                      <a:pPr algn="ctr" rtl="1"/>
                      <a:r>
                        <a:rPr lang="fa-IR" b="0" dirty="0" smtClean="0"/>
                        <a:t>5</a:t>
                      </a:r>
                      <a:endParaRPr lang="fa-IR" b="0" dirty="0"/>
                    </a:p>
                  </a:txBody>
                  <a:tcPr anchor="ctr"/>
                </a:tc>
                <a:tc>
                  <a:txBody>
                    <a:bodyPr/>
                    <a:lstStyle/>
                    <a:p>
                      <a:pPr algn="ctr" rtl="1"/>
                      <a:r>
                        <a:rPr lang="fa-IR" b="0" dirty="0" smtClean="0"/>
                        <a:t>2</a:t>
                      </a:r>
                      <a:endParaRPr lang="fa-IR" b="0" dirty="0"/>
                    </a:p>
                  </a:txBody>
                  <a:tcPr anchor="ctr"/>
                </a:tc>
                <a:tc>
                  <a:txBody>
                    <a:bodyPr/>
                    <a:lstStyle/>
                    <a:p>
                      <a:pPr algn="ctr" rtl="1"/>
                      <a:r>
                        <a:rPr lang="fa-IR" b="0" dirty="0" smtClean="0"/>
                        <a:t>6</a:t>
                      </a:r>
                      <a:endParaRPr lang="fa-IR" b="0" dirty="0"/>
                    </a:p>
                  </a:txBody>
                  <a:tcPr anchor="ctr"/>
                </a:tc>
                <a:tc>
                  <a:txBody>
                    <a:bodyPr/>
                    <a:lstStyle/>
                    <a:p>
                      <a:pPr algn="ctr" rtl="1"/>
                      <a:r>
                        <a:rPr lang="fa-IR" b="1" dirty="0" smtClean="0"/>
                        <a:t>نیروی انسانی</a:t>
                      </a:r>
                      <a:endParaRPr lang="fa-IR" b="1" dirty="0"/>
                    </a:p>
                  </a:txBody>
                  <a:tcPr anchor="ctr"/>
                </a:tc>
              </a:tr>
              <a:tr h="370840">
                <a:tc>
                  <a:txBody>
                    <a:bodyPr/>
                    <a:lstStyle/>
                    <a:p>
                      <a:pPr algn="ctr" rtl="1"/>
                      <a:r>
                        <a:rPr lang="fa-IR" b="0" dirty="0" smtClean="0"/>
                        <a:t>150 کیلوگرم</a:t>
                      </a:r>
                      <a:endParaRPr lang="fa-IR" b="0" dirty="0"/>
                    </a:p>
                  </a:txBody>
                  <a:tcPr anchor="ctr"/>
                </a:tc>
                <a:tc>
                  <a:txBody>
                    <a:bodyPr/>
                    <a:lstStyle/>
                    <a:p>
                      <a:pPr algn="ctr" rtl="1"/>
                      <a:r>
                        <a:rPr lang="fa-IR" b="0" dirty="0" smtClean="0"/>
                        <a:t>3</a:t>
                      </a:r>
                      <a:endParaRPr lang="fa-IR" b="0" dirty="0"/>
                    </a:p>
                  </a:txBody>
                  <a:tcPr anchor="ctr"/>
                </a:tc>
                <a:tc>
                  <a:txBody>
                    <a:bodyPr/>
                    <a:lstStyle/>
                    <a:p>
                      <a:pPr algn="ctr" rtl="1"/>
                      <a:r>
                        <a:rPr lang="fa-IR" b="0" dirty="0" smtClean="0"/>
                        <a:t>5</a:t>
                      </a:r>
                      <a:endParaRPr lang="fa-IR" b="0" dirty="0"/>
                    </a:p>
                  </a:txBody>
                  <a:tcPr anchor="ctr"/>
                </a:tc>
                <a:tc>
                  <a:txBody>
                    <a:bodyPr/>
                    <a:lstStyle/>
                    <a:p>
                      <a:pPr algn="ctr" rtl="1"/>
                      <a:r>
                        <a:rPr lang="fa-IR" b="0" dirty="0" smtClean="0"/>
                        <a:t>4</a:t>
                      </a:r>
                      <a:endParaRPr lang="fa-IR" b="0" dirty="0"/>
                    </a:p>
                  </a:txBody>
                  <a:tcPr anchor="ctr"/>
                </a:tc>
                <a:tc>
                  <a:txBody>
                    <a:bodyPr/>
                    <a:lstStyle/>
                    <a:p>
                      <a:pPr algn="ctr" rtl="1"/>
                      <a:r>
                        <a:rPr lang="fa-IR" b="1" dirty="0" smtClean="0"/>
                        <a:t>مواد اولیه</a:t>
                      </a:r>
                      <a:endParaRPr lang="fa-IR" b="1" dirty="0"/>
                    </a:p>
                  </a:txBody>
                  <a:tcPr anchor="ctr"/>
                </a:tc>
              </a:tr>
              <a:tr h="370840">
                <a:tc>
                  <a:txBody>
                    <a:bodyPr/>
                    <a:lstStyle/>
                    <a:p>
                      <a:pPr algn="ctr" rtl="1"/>
                      <a:endParaRPr lang="fa-IR" b="0" dirty="0"/>
                    </a:p>
                  </a:txBody>
                  <a:tcPr anchor="ctr"/>
                </a:tc>
                <a:tc>
                  <a:txBody>
                    <a:bodyPr/>
                    <a:lstStyle/>
                    <a:p>
                      <a:pPr algn="ctr" rtl="1"/>
                      <a:r>
                        <a:rPr lang="fa-IR" b="0" dirty="0" smtClean="0"/>
                        <a:t>30</a:t>
                      </a:r>
                      <a:endParaRPr lang="fa-IR" b="0" dirty="0"/>
                    </a:p>
                  </a:txBody>
                  <a:tcPr anchor="ctr"/>
                </a:tc>
                <a:tc>
                  <a:txBody>
                    <a:bodyPr/>
                    <a:lstStyle/>
                    <a:p>
                      <a:pPr algn="ctr" rtl="1"/>
                      <a:r>
                        <a:rPr lang="fa-IR" b="0" dirty="0" smtClean="0"/>
                        <a:t>30</a:t>
                      </a:r>
                      <a:endParaRPr lang="fa-IR" b="0" dirty="0"/>
                    </a:p>
                  </a:txBody>
                  <a:tcPr anchor="ctr"/>
                </a:tc>
                <a:tc>
                  <a:txBody>
                    <a:bodyPr/>
                    <a:lstStyle/>
                    <a:p>
                      <a:pPr algn="ctr" rtl="1"/>
                      <a:r>
                        <a:rPr lang="fa-IR" b="0" dirty="0" smtClean="0"/>
                        <a:t>40</a:t>
                      </a:r>
                      <a:endParaRPr lang="fa-IR" b="0" dirty="0"/>
                    </a:p>
                  </a:txBody>
                  <a:tcPr anchor="ctr"/>
                </a:tc>
                <a:tc>
                  <a:txBody>
                    <a:bodyPr/>
                    <a:lstStyle/>
                    <a:p>
                      <a:pPr algn="ctr" rtl="1"/>
                      <a:r>
                        <a:rPr lang="fa-IR" b="1" dirty="0" smtClean="0"/>
                        <a:t>میزان سوددهی</a:t>
                      </a:r>
                      <a:endParaRPr lang="fa-IR" b="1" dirty="0"/>
                    </a:p>
                  </a:txBody>
                  <a:tcPr anchor="ctr"/>
                </a:tc>
              </a:tr>
            </a:tbl>
          </a:graphicData>
        </a:graphic>
      </p:graphicFrame>
      <p:sp>
        <p:nvSpPr>
          <p:cNvPr id="5" name="TextBox 4"/>
          <p:cNvSpPr txBox="1"/>
          <p:nvPr/>
        </p:nvSpPr>
        <p:spPr>
          <a:xfrm>
            <a:off x="5857884" y="1000108"/>
            <a:ext cx="2643206" cy="369332"/>
          </a:xfrm>
          <a:prstGeom prst="rect">
            <a:avLst/>
          </a:prstGeom>
          <a:noFill/>
        </p:spPr>
        <p:txBody>
          <a:bodyPr wrap="square" rtlCol="1">
            <a:spAutoFit/>
          </a:bodyPr>
          <a:lstStyle/>
          <a:p>
            <a:r>
              <a:rPr lang="fa-IR"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Pr>
              <a:t>جدول زیر را در نظر بگیرید</a:t>
            </a:r>
            <a:endParaRPr lang="fa-IR"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endParaRPr>
          </a:p>
        </p:txBody>
      </p:sp>
      <p:sp>
        <p:nvSpPr>
          <p:cNvPr id="6" name="TextBox 5"/>
          <p:cNvSpPr txBox="1"/>
          <p:nvPr/>
        </p:nvSpPr>
        <p:spPr>
          <a:xfrm>
            <a:off x="857224" y="3557098"/>
            <a:ext cx="7429552" cy="872034"/>
          </a:xfrm>
          <a:prstGeom prst="rect">
            <a:avLst/>
          </a:prstGeom>
          <a:noFill/>
        </p:spPr>
        <p:txBody>
          <a:bodyPr wrap="square" rtlCol="1">
            <a:spAutoFit/>
          </a:bodyPr>
          <a:lstStyle/>
          <a:p>
            <a:pPr algn="ctr">
              <a:lnSpc>
                <a:spcPct val="150000"/>
              </a:lnSpc>
            </a:pPr>
            <a:r>
              <a:rPr lang="fa-I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شرکتی می خواهد بداند که از هر یک از سه محصول چه مقدار تولید کند تا با رعایت محدودیت منابع به حداکثر سود کل نایل شود</a:t>
            </a:r>
            <a:endParaRPr lang="fa-IR"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Slide Number Placeholder 3"/>
          <p:cNvSpPr txBox="1">
            <a:spLocks/>
          </p:cNvSpPr>
          <p:nvPr/>
        </p:nvSpPr>
        <p:spPr>
          <a:xfrm rot="19998307">
            <a:off x="7397826" y="6246244"/>
            <a:ext cx="2133600" cy="365125"/>
          </a:xfrm>
          <a:prstGeom prst="rect">
            <a:avLst/>
          </a:prstGeom>
        </p:spPr>
        <p:txBody>
          <a:bodyPr vert="horz" lIns="91440" tIns="45720" rIns="91440" bIns="45720"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200" dirty="0" err="1" smtClean="0">
                <a:solidFill>
                  <a:schemeClr val="tx1">
                    <a:tint val="75000"/>
                  </a:schemeClr>
                </a:solidFill>
              </a:rPr>
              <a:t>wm</a:t>
            </a:r>
            <a:endParaRPr kumimoji="0" lang="fa-I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3242</Words>
  <Application>Microsoft Office PowerPoint</Application>
  <PresentationFormat>On-screen Show (4:3)</PresentationFormat>
  <Paragraphs>670</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alibostan.blogsky.com</dc:creator>
  <cp:lastModifiedBy>Lian Store 2</cp:lastModifiedBy>
  <cp:revision>18</cp:revision>
  <dcterms:created xsi:type="dcterms:W3CDTF">2014-11-24T09:33:08Z</dcterms:created>
  <dcterms:modified xsi:type="dcterms:W3CDTF">2020-03-19T10:18:03Z</dcterms:modified>
</cp:coreProperties>
</file>